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Poppins Bold" charset="1" panose="00000800000000000000"/>
      <p:regular r:id="rId26"/>
    </p:embeddedFont>
    <p:embeddedFont>
      <p:font typeface="Lato" charset="1" panose="020F0502020204030203"/>
      <p:regular r:id="rId27"/>
    </p:embeddedFont>
    <p:embeddedFont>
      <p:font typeface="Poppins" charset="1" panose="00000500000000000000"/>
      <p:regular r:id="rId28"/>
    </p:embeddedFont>
    <p:embeddedFont>
      <p:font typeface="Lato Bold" charset="1" panose="020F0502020204030203"/>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2.png>
</file>

<file path=ppt/media/image3.sv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28665" y="645697"/>
            <a:ext cx="16598104" cy="995428"/>
            <a:chOff x="0" y="0"/>
            <a:chExt cx="4371517" cy="262170"/>
          </a:xfrm>
        </p:grpSpPr>
        <p:sp>
          <p:nvSpPr>
            <p:cNvPr name="Freeform 3" id="3"/>
            <p:cNvSpPr/>
            <p:nvPr/>
          </p:nvSpPr>
          <p:spPr>
            <a:xfrm flipH="false" flipV="false" rot="0">
              <a:off x="0" y="0"/>
              <a:ext cx="4371517" cy="262170"/>
            </a:xfrm>
            <a:custGeom>
              <a:avLst/>
              <a:gdLst/>
              <a:ahLst/>
              <a:cxnLst/>
              <a:rect r="r" b="b" t="t" l="l"/>
              <a:pathLst>
                <a:path h="262170" w="4371517">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4371517" cy="30027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5651837" y="289333"/>
            <a:ext cx="12112509" cy="8707633"/>
          </a:xfrm>
          <a:custGeom>
            <a:avLst/>
            <a:gdLst/>
            <a:ahLst/>
            <a:cxnLst/>
            <a:rect r="r" b="b" t="t" l="l"/>
            <a:pathLst>
              <a:path h="8707633" w="12112509">
                <a:moveTo>
                  <a:pt x="0" y="0"/>
                </a:moveTo>
                <a:lnTo>
                  <a:pt x="12112509" y="0"/>
                </a:lnTo>
                <a:lnTo>
                  <a:pt x="12112509" y="8707633"/>
                </a:lnTo>
                <a:lnTo>
                  <a:pt x="0" y="8707633"/>
                </a:lnTo>
                <a:lnTo>
                  <a:pt x="0" y="0"/>
                </a:lnTo>
                <a:close/>
              </a:path>
            </a:pathLst>
          </a:custGeom>
          <a:blipFill>
            <a:blip r:embed="rId2"/>
            <a:stretch>
              <a:fillRect l="0" t="-501" r="0" b="0"/>
            </a:stretch>
          </a:blipFill>
        </p:spPr>
      </p:sp>
      <p:sp>
        <p:nvSpPr>
          <p:cNvPr name="Freeform 6" id="6"/>
          <p:cNvSpPr/>
          <p:nvPr/>
        </p:nvSpPr>
        <p:spPr>
          <a:xfrm flipH="false" flipV="false" rot="0">
            <a:off x="1171305" y="879197"/>
            <a:ext cx="528429" cy="528429"/>
          </a:xfrm>
          <a:custGeom>
            <a:avLst/>
            <a:gdLst/>
            <a:ahLst/>
            <a:cxnLst/>
            <a:rect r="r" b="b" t="t" l="l"/>
            <a:pathLst>
              <a:path h="528429" w="528429">
                <a:moveTo>
                  <a:pt x="0" y="0"/>
                </a:moveTo>
                <a:lnTo>
                  <a:pt x="528429" y="0"/>
                </a:lnTo>
                <a:lnTo>
                  <a:pt x="528429" y="528429"/>
                </a:lnTo>
                <a:lnTo>
                  <a:pt x="0" y="5284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928665" y="3612623"/>
            <a:ext cx="11411477" cy="2652937"/>
          </a:xfrm>
          <a:prstGeom prst="rect">
            <a:avLst/>
          </a:prstGeom>
        </p:spPr>
        <p:txBody>
          <a:bodyPr anchor="t" rtlCol="false" tIns="0" lIns="0" bIns="0" rIns="0">
            <a:spAutoFit/>
          </a:bodyPr>
          <a:lstStyle/>
          <a:p>
            <a:pPr algn="l">
              <a:lnSpc>
                <a:spcPts val="6831"/>
              </a:lnSpc>
            </a:pPr>
            <a:r>
              <a:rPr lang="en-US" sz="6210" b="true">
                <a:solidFill>
                  <a:srgbClr val="FBF9F1"/>
                </a:solidFill>
                <a:latin typeface="Poppins Bold"/>
                <a:ea typeface="Poppins Bold"/>
                <a:cs typeface="Poppins Bold"/>
                <a:sym typeface="Poppins Bold"/>
              </a:rPr>
              <a:t>EXPLORING AND IMPLEMENTING A MODERN PROGRAMMING LANGUAGE</a:t>
            </a:r>
          </a:p>
          <a:p>
            <a:pPr algn="l">
              <a:lnSpc>
                <a:spcPts val="82"/>
              </a:lnSpc>
            </a:pPr>
          </a:p>
        </p:txBody>
      </p:sp>
      <p:sp>
        <p:nvSpPr>
          <p:cNvPr name="TextBox 8" id="8"/>
          <p:cNvSpPr txBox="true"/>
          <p:nvPr/>
        </p:nvSpPr>
        <p:spPr>
          <a:xfrm rot="0">
            <a:off x="1896669" y="882426"/>
            <a:ext cx="6942121" cy="464820"/>
          </a:xfrm>
          <a:prstGeom prst="rect">
            <a:avLst/>
          </a:prstGeom>
        </p:spPr>
        <p:txBody>
          <a:bodyPr anchor="t" rtlCol="false" tIns="0" lIns="0" bIns="0" rIns="0">
            <a:spAutoFit/>
          </a:bodyPr>
          <a:lstStyle/>
          <a:p>
            <a:pPr algn="l">
              <a:lnSpc>
                <a:spcPts val="3779"/>
              </a:lnSpc>
              <a:spcBef>
                <a:spcPct val="0"/>
              </a:spcBef>
            </a:pPr>
            <a:r>
              <a:rPr lang="en-US" sz="2700">
                <a:solidFill>
                  <a:srgbClr val="E5E1DA"/>
                </a:solidFill>
                <a:latin typeface="Lato"/>
                <a:ea typeface="Lato"/>
                <a:cs typeface="Lato"/>
                <a:sym typeface="Lato"/>
              </a:rPr>
              <a:t>PROGRAMMING LANGUAGES CPE350</a:t>
            </a:r>
          </a:p>
        </p:txBody>
      </p:sp>
      <p:sp>
        <p:nvSpPr>
          <p:cNvPr name="TextBox 9" id="9"/>
          <p:cNvSpPr txBox="true"/>
          <p:nvPr/>
        </p:nvSpPr>
        <p:spPr>
          <a:xfrm rot="0">
            <a:off x="928665" y="9308828"/>
            <a:ext cx="15620181" cy="566420"/>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Nisa Begüm Burucu,Elif Serra Uçar,Deniz Kenan Ek,Kerem Döleksöz</a:t>
            </a:r>
          </a:p>
        </p:txBody>
      </p:sp>
      <p:sp>
        <p:nvSpPr>
          <p:cNvPr name="TextBox 10" id="10"/>
          <p:cNvSpPr txBox="true"/>
          <p:nvPr/>
        </p:nvSpPr>
        <p:spPr>
          <a:xfrm rot="0">
            <a:off x="928665" y="8151511"/>
            <a:ext cx="15620181" cy="566420"/>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Selected Language: PYTHON</a:t>
            </a:r>
          </a:p>
        </p:txBody>
      </p:sp>
      <p:sp>
        <p:nvSpPr>
          <p:cNvPr name="Freeform 11" id="11"/>
          <p:cNvSpPr/>
          <p:nvPr/>
        </p:nvSpPr>
        <p:spPr>
          <a:xfrm flipH="false" flipV="false" rot="0">
            <a:off x="6958326" y="7810898"/>
            <a:ext cx="1300029" cy="1333370"/>
          </a:xfrm>
          <a:custGeom>
            <a:avLst/>
            <a:gdLst/>
            <a:ahLst/>
            <a:cxnLst/>
            <a:rect r="r" b="b" t="t" l="l"/>
            <a:pathLst>
              <a:path h="1333370" w="1300029">
                <a:moveTo>
                  <a:pt x="0" y="0"/>
                </a:moveTo>
                <a:lnTo>
                  <a:pt x="1300029" y="0"/>
                </a:lnTo>
                <a:lnTo>
                  <a:pt x="1300029" y="1333370"/>
                </a:lnTo>
                <a:lnTo>
                  <a:pt x="0" y="1333370"/>
                </a:lnTo>
                <a:lnTo>
                  <a:pt x="0" y="0"/>
                </a:lnTo>
                <a:close/>
              </a:path>
            </a:pathLst>
          </a:custGeom>
          <a:blipFill>
            <a:blip r:embed="rId5"/>
            <a:stretch>
              <a:fillRect l="-1282" t="0" r="-1282"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179519" y="-555151"/>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grpSp>
        <p:nvGrpSpPr>
          <p:cNvPr name="Group 3" id="3"/>
          <p:cNvGrpSpPr/>
          <p:nvPr/>
        </p:nvGrpSpPr>
        <p:grpSpPr>
          <a:xfrm rot="0">
            <a:off x="5732044" y="608870"/>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587098" y="2077739"/>
            <a:ext cx="13772819" cy="7584888"/>
            <a:chOff x="0" y="0"/>
            <a:chExt cx="3627409" cy="1997666"/>
          </a:xfrm>
        </p:grpSpPr>
        <p:sp>
          <p:nvSpPr>
            <p:cNvPr name="Freeform 7" id="7"/>
            <p:cNvSpPr/>
            <p:nvPr/>
          </p:nvSpPr>
          <p:spPr>
            <a:xfrm flipH="false" flipV="false" rot="0">
              <a:off x="0" y="0"/>
              <a:ext cx="3627409" cy="1997666"/>
            </a:xfrm>
            <a:custGeom>
              <a:avLst/>
              <a:gdLst/>
              <a:ahLst/>
              <a:cxnLst/>
              <a:rect r="r" b="b" t="t" l="l"/>
              <a:pathLst>
                <a:path h="1997666" w="3627409">
                  <a:moveTo>
                    <a:pt x="11242" y="0"/>
                  </a:moveTo>
                  <a:lnTo>
                    <a:pt x="3616167" y="0"/>
                  </a:lnTo>
                  <a:cubicBezTo>
                    <a:pt x="3619148" y="0"/>
                    <a:pt x="3622008" y="1184"/>
                    <a:pt x="3624116" y="3293"/>
                  </a:cubicBezTo>
                  <a:cubicBezTo>
                    <a:pt x="3626225" y="5401"/>
                    <a:pt x="3627409" y="8261"/>
                    <a:pt x="3627409" y="11242"/>
                  </a:cubicBezTo>
                  <a:lnTo>
                    <a:pt x="3627409" y="1986424"/>
                  </a:lnTo>
                  <a:cubicBezTo>
                    <a:pt x="3627409" y="1992632"/>
                    <a:pt x="3622376" y="1997666"/>
                    <a:pt x="3616167" y="1997666"/>
                  </a:cubicBezTo>
                  <a:lnTo>
                    <a:pt x="11242" y="1997666"/>
                  </a:lnTo>
                  <a:cubicBezTo>
                    <a:pt x="5033" y="1997666"/>
                    <a:pt x="0" y="1992632"/>
                    <a:pt x="0" y="1986424"/>
                  </a:cubicBezTo>
                  <a:lnTo>
                    <a:pt x="0" y="11242"/>
                  </a:lnTo>
                  <a:cubicBezTo>
                    <a:pt x="0" y="5033"/>
                    <a:pt x="5033" y="0"/>
                    <a:pt x="11242" y="0"/>
                  </a:cubicBezTo>
                  <a:close/>
                </a:path>
              </a:pathLst>
            </a:custGeom>
            <a:solidFill>
              <a:srgbClr val="FBF9F1"/>
            </a:solidFill>
            <a:ln w="38100" cap="sq">
              <a:solidFill>
                <a:srgbClr val="FBF9F1"/>
              </a:solidFill>
              <a:prstDash val="solid"/>
              <a:miter/>
            </a:ln>
          </p:spPr>
        </p:sp>
        <p:sp>
          <p:nvSpPr>
            <p:cNvPr name="TextBox 8" id="8"/>
            <p:cNvSpPr txBox="true"/>
            <p:nvPr/>
          </p:nvSpPr>
          <p:spPr>
            <a:xfrm>
              <a:off x="0" y="-38100"/>
              <a:ext cx="3627409" cy="2035766"/>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7046611" y="769811"/>
            <a:ext cx="4467285" cy="905510"/>
          </a:xfrm>
          <a:prstGeom prst="rect">
            <a:avLst/>
          </a:prstGeom>
        </p:spPr>
        <p:txBody>
          <a:bodyPr anchor="t" rtlCol="false" tIns="0" lIns="0" bIns="0" rIns="0">
            <a:spAutoFit/>
          </a:bodyPr>
          <a:lstStyle/>
          <a:p>
            <a:pPr algn="l">
              <a:lnSpc>
                <a:spcPts val="3640"/>
              </a:lnSpc>
            </a:pPr>
            <a:r>
              <a:rPr lang="en-US" sz="2600" b="true">
                <a:solidFill>
                  <a:srgbClr val="FBF9F1"/>
                </a:solidFill>
                <a:latin typeface="Lato Bold"/>
                <a:ea typeface="Lato Bold"/>
                <a:cs typeface="Lato Bold"/>
                <a:sym typeface="Lato Bold"/>
              </a:rPr>
              <a:t>CODE IMPLEMENTATION</a:t>
            </a:r>
          </a:p>
          <a:p>
            <a:pPr algn="l">
              <a:lnSpc>
                <a:spcPts val="3640"/>
              </a:lnSpc>
              <a:spcBef>
                <a:spcPct val="0"/>
              </a:spcBef>
            </a:pPr>
          </a:p>
        </p:txBody>
      </p:sp>
      <p:sp>
        <p:nvSpPr>
          <p:cNvPr name="TextBox 10" id="10"/>
          <p:cNvSpPr txBox="true"/>
          <p:nvPr/>
        </p:nvSpPr>
        <p:spPr>
          <a:xfrm rot="0">
            <a:off x="5436829" y="3000283"/>
            <a:ext cx="8581338" cy="5303635"/>
          </a:xfrm>
          <a:prstGeom prst="rect">
            <a:avLst/>
          </a:prstGeom>
        </p:spPr>
        <p:txBody>
          <a:bodyPr anchor="t" rtlCol="false" tIns="0" lIns="0" bIns="0" rIns="0">
            <a:spAutoFit/>
          </a:bodyPr>
          <a:lstStyle/>
          <a:p>
            <a:pPr algn="l">
              <a:lnSpc>
                <a:spcPts val="4197"/>
              </a:lnSpc>
            </a:pPr>
            <a:r>
              <a:rPr lang="en-US" sz="2998">
                <a:solidFill>
                  <a:srgbClr val="000000"/>
                </a:solidFill>
                <a:latin typeface="Lato"/>
                <a:ea typeface="Lato"/>
                <a:cs typeface="Lato"/>
                <a:sym typeface="Lato"/>
              </a:rPr>
              <a:t>   def export_to_csv(self, filename="expenses.csv"):</a:t>
            </a:r>
          </a:p>
          <a:p>
            <a:pPr algn="l">
              <a:lnSpc>
                <a:spcPts val="4197"/>
              </a:lnSpc>
            </a:pPr>
            <a:r>
              <a:rPr lang="en-US" sz="2998">
                <a:solidFill>
                  <a:srgbClr val="000000"/>
                </a:solidFill>
                <a:latin typeface="Lato"/>
                <a:ea typeface="Lato"/>
                <a:cs typeface="Lato"/>
                <a:sym typeface="Lato"/>
              </a:rPr>
              <a:t>       """Exports expenses to a CSV file."""</a:t>
            </a:r>
          </a:p>
          <a:p>
            <a:pPr algn="l">
              <a:lnSpc>
                <a:spcPts val="4197"/>
              </a:lnSpc>
            </a:pPr>
            <a:r>
              <a:rPr lang="en-US" sz="2998">
                <a:solidFill>
                  <a:srgbClr val="000000"/>
                </a:solidFill>
                <a:latin typeface="Lato"/>
                <a:ea typeface="Lato"/>
                <a:cs typeface="Lato"/>
                <a:sym typeface="Lato"/>
              </a:rPr>
              <a:t>       with open(filename, mode="w", newline="") as file:</a:t>
            </a:r>
          </a:p>
          <a:p>
            <a:pPr algn="l">
              <a:lnSpc>
                <a:spcPts val="4197"/>
              </a:lnSpc>
            </a:pPr>
            <a:r>
              <a:rPr lang="en-US" sz="2998">
                <a:solidFill>
                  <a:srgbClr val="000000"/>
                </a:solidFill>
                <a:latin typeface="Lato"/>
                <a:ea typeface="Lato"/>
                <a:cs typeface="Lato"/>
                <a:sym typeface="Lato"/>
              </a:rPr>
              <a:t>           writer = csv.DictWriter(file, fieldnames=["date", "amount", "category", "description"])</a:t>
            </a:r>
          </a:p>
          <a:p>
            <a:pPr algn="l">
              <a:lnSpc>
                <a:spcPts val="4197"/>
              </a:lnSpc>
            </a:pPr>
            <a:r>
              <a:rPr lang="en-US" sz="2998">
                <a:solidFill>
                  <a:srgbClr val="000000"/>
                </a:solidFill>
                <a:latin typeface="Lato"/>
                <a:ea typeface="Lato"/>
                <a:cs typeface="Lato"/>
                <a:sym typeface="Lato"/>
              </a:rPr>
              <a:t>           writer.writeheader()</a:t>
            </a:r>
          </a:p>
          <a:p>
            <a:pPr algn="l">
              <a:lnSpc>
                <a:spcPts val="4197"/>
              </a:lnSpc>
            </a:pPr>
            <a:r>
              <a:rPr lang="en-US" sz="2998">
                <a:solidFill>
                  <a:srgbClr val="000000"/>
                </a:solidFill>
                <a:latin typeface="Lato"/>
                <a:ea typeface="Lato"/>
                <a:cs typeface="Lato"/>
                <a:sym typeface="Lato"/>
              </a:rPr>
              <a:t>           writer.writerows(self.expenses)</a:t>
            </a:r>
          </a:p>
          <a:p>
            <a:pPr algn="l">
              <a:lnSpc>
                <a:spcPts val="4197"/>
              </a:lnSpc>
            </a:pPr>
            <a:r>
              <a:rPr lang="en-US" sz="2998">
                <a:solidFill>
                  <a:srgbClr val="000000"/>
                </a:solidFill>
                <a:latin typeface="Lato"/>
                <a:ea typeface="Lato"/>
                <a:cs typeface="Lato"/>
                <a:sym typeface="Lato"/>
              </a:rPr>
              <a:t>       print(f"Expenses exported to {filename}")</a:t>
            </a:r>
          </a:p>
          <a:p>
            <a:pPr algn="l">
              <a:lnSpc>
                <a:spcPts val="4197"/>
              </a:lnSpc>
              <a:spcBef>
                <a:spcPct val="0"/>
              </a:spcBef>
            </a:pPr>
          </a:p>
        </p:txBody>
      </p:sp>
      <p:sp>
        <p:nvSpPr>
          <p:cNvPr name="Freeform 11" id="11"/>
          <p:cNvSpPr/>
          <p:nvPr/>
        </p:nvSpPr>
        <p:spPr>
          <a:xfrm flipH="false" flipV="false" rot="0">
            <a:off x="15367856" y="-736693"/>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sp>
        <p:nvSpPr>
          <p:cNvPr name="Freeform 12" id="12"/>
          <p:cNvSpPr/>
          <p:nvPr/>
        </p:nvSpPr>
        <p:spPr>
          <a:xfrm flipH="false" flipV="false" rot="0">
            <a:off x="16811090" y="4973763"/>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179519" y="-555151"/>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grpSp>
        <p:nvGrpSpPr>
          <p:cNvPr name="Group 3" id="3"/>
          <p:cNvGrpSpPr/>
          <p:nvPr/>
        </p:nvGrpSpPr>
        <p:grpSpPr>
          <a:xfrm rot="0">
            <a:off x="5732044" y="608870"/>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587098" y="2077739"/>
            <a:ext cx="13772819" cy="7584888"/>
            <a:chOff x="0" y="0"/>
            <a:chExt cx="3627409" cy="1997666"/>
          </a:xfrm>
        </p:grpSpPr>
        <p:sp>
          <p:nvSpPr>
            <p:cNvPr name="Freeform 7" id="7"/>
            <p:cNvSpPr/>
            <p:nvPr/>
          </p:nvSpPr>
          <p:spPr>
            <a:xfrm flipH="false" flipV="false" rot="0">
              <a:off x="0" y="0"/>
              <a:ext cx="3627409" cy="1997666"/>
            </a:xfrm>
            <a:custGeom>
              <a:avLst/>
              <a:gdLst/>
              <a:ahLst/>
              <a:cxnLst/>
              <a:rect r="r" b="b" t="t" l="l"/>
              <a:pathLst>
                <a:path h="1997666" w="3627409">
                  <a:moveTo>
                    <a:pt x="11242" y="0"/>
                  </a:moveTo>
                  <a:lnTo>
                    <a:pt x="3616167" y="0"/>
                  </a:lnTo>
                  <a:cubicBezTo>
                    <a:pt x="3619148" y="0"/>
                    <a:pt x="3622008" y="1184"/>
                    <a:pt x="3624116" y="3293"/>
                  </a:cubicBezTo>
                  <a:cubicBezTo>
                    <a:pt x="3626225" y="5401"/>
                    <a:pt x="3627409" y="8261"/>
                    <a:pt x="3627409" y="11242"/>
                  </a:cubicBezTo>
                  <a:lnTo>
                    <a:pt x="3627409" y="1986424"/>
                  </a:lnTo>
                  <a:cubicBezTo>
                    <a:pt x="3627409" y="1992632"/>
                    <a:pt x="3622376" y="1997666"/>
                    <a:pt x="3616167" y="1997666"/>
                  </a:cubicBezTo>
                  <a:lnTo>
                    <a:pt x="11242" y="1997666"/>
                  </a:lnTo>
                  <a:cubicBezTo>
                    <a:pt x="5033" y="1997666"/>
                    <a:pt x="0" y="1992632"/>
                    <a:pt x="0" y="1986424"/>
                  </a:cubicBezTo>
                  <a:lnTo>
                    <a:pt x="0" y="11242"/>
                  </a:lnTo>
                  <a:cubicBezTo>
                    <a:pt x="0" y="5033"/>
                    <a:pt x="5033" y="0"/>
                    <a:pt x="11242" y="0"/>
                  </a:cubicBezTo>
                  <a:close/>
                </a:path>
              </a:pathLst>
            </a:custGeom>
            <a:solidFill>
              <a:srgbClr val="FBF9F1"/>
            </a:solidFill>
            <a:ln w="38100" cap="sq">
              <a:solidFill>
                <a:srgbClr val="FBF9F1"/>
              </a:solidFill>
              <a:prstDash val="solid"/>
              <a:miter/>
            </a:ln>
          </p:spPr>
        </p:sp>
        <p:sp>
          <p:nvSpPr>
            <p:cNvPr name="TextBox 8" id="8"/>
            <p:cNvSpPr txBox="true"/>
            <p:nvPr/>
          </p:nvSpPr>
          <p:spPr>
            <a:xfrm>
              <a:off x="0" y="-38100"/>
              <a:ext cx="3627409" cy="2035766"/>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7046611" y="769811"/>
            <a:ext cx="4467285" cy="905510"/>
          </a:xfrm>
          <a:prstGeom prst="rect">
            <a:avLst/>
          </a:prstGeom>
        </p:spPr>
        <p:txBody>
          <a:bodyPr anchor="t" rtlCol="false" tIns="0" lIns="0" bIns="0" rIns="0">
            <a:spAutoFit/>
          </a:bodyPr>
          <a:lstStyle/>
          <a:p>
            <a:pPr algn="l">
              <a:lnSpc>
                <a:spcPts val="3640"/>
              </a:lnSpc>
            </a:pPr>
            <a:r>
              <a:rPr lang="en-US" sz="2600" b="true">
                <a:solidFill>
                  <a:srgbClr val="FBF9F1"/>
                </a:solidFill>
                <a:latin typeface="Lato Bold"/>
                <a:ea typeface="Lato Bold"/>
                <a:cs typeface="Lato Bold"/>
                <a:sym typeface="Lato Bold"/>
              </a:rPr>
              <a:t>CODE IMPLEMENTATION</a:t>
            </a:r>
          </a:p>
          <a:p>
            <a:pPr algn="l">
              <a:lnSpc>
                <a:spcPts val="3640"/>
              </a:lnSpc>
              <a:spcBef>
                <a:spcPct val="0"/>
              </a:spcBef>
            </a:pPr>
          </a:p>
        </p:txBody>
      </p:sp>
      <p:sp>
        <p:nvSpPr>
          <p:cNvPr name="TextBox 10" id="10"/>
          <p:cNvSpPr txBox="true"/>
          <p:nvPr/>
        </p:nvSpPr>
        <p:spPr>
          <a:xfrm rot="0">
            <a:off x="5732044" y="2763161"/>
            <a:ext cx="7119128" cy="6166419"/>
          </a:xfrm>
          <a:prstGeom prst="rect">
            <a:avLst/>
          </a:prstGeom>
        </p:spPr>
        <p:txBody>
          <a:bodyPr anchor="t" rtlCol="false" tIns="0" lIns="0" bIns="0" rIns="0">
            <a:spAutoFit/>
          </a:bodyPr>
          <a:lstStyle/>
          <a:p>
            <a:pPr algn="l">
              <a:lnSpc>
                <a:spcPts val="3482"/>
              </a:lnSpc>
            </a:pPr>
            <a:r>
              <a:rPr lang="en-US" sz="2487">
                <a:solidFill>
                  <a:srgbClr val="000000"/>
                </a:solidFill>
                <a:latin typeface="Lato"/>
                <a:ea typeface="Lato"/>
                <a:cs typeface="Lato"/>
                <a:sym typeface="Lato"/>
              </a:rPr>
              <a:t>def main():</a:t>
            </a:r>
          </a:p>
          <a:p>
            <a:pPr algn="l">
              <a:lnSpc>
                <a:spcPts val="3482"/>
              </a:lnSpc>
            </a:pPr>
            <a:r>
              <a:rPr lang="en-US" sz="2487">
                <a:solidFill>
                  <a:srgbClr val="000000"/>
                </a:solidFill>
                <a:latin typeface="Lato"/>
                <a:ea typeface="Lato"/>
                <a:cs typeface="Lato"/>
                <a:sym typeface="Lato"/>
              </a:rPr>
              <a:t>   """Main function to run the ExpenseTracker application."""</a:t>
            </a:r>
          </a:p>
          <a:p>
            <a:pPr algn="l">
              <a:lnSpc>
                <a:spcPts val="3482"/>
              </a:lnSpc>
            </a:pPr>
            <a:r>
              <a:rPr lang="en-US" sz="2487">
                <a:solidFill>
                  <a:srgbClr val="000000"/>
                </a:solidFill>
                <a:latin typeface="Lato"/>
                <a:ea typeface="Lato"/>
                <a:cs typeface="Lato"/>
                <a:sym typeface="Lato"/>
              </a:rPr>
              <a:t>   tracker = ExpenseTracker()</a:t>
            </a:r>
          </a:p>
          <a:p>
            <a:pPr algn="l">
              <a:lnSpc>
                <a:spcPts val="3482"/>
              </a:lnSpc>
            </a:pPr>
            <a:r>
              <a:rPr lang="en-US" sz="2487">
                <a:solidFill>
                  <a:srgbClr val="000000"/>
                </a:solidFill>
                <a:latin typeface="Lato"/>
                <a:ea typeface="Lato"/>
                <a:cs typeface="Lato"/>
                <a:sym typeface="Lato"/>
              </a:rPr>
              <a:t>   while True:</a:t>
            </a:r>
          </a:p>
          <a:p>
            <a:pPr algn="l">
              <a:lnSpc>
                <a:spcPts val="3482"/>
              </a:lnSpc>
            </a:pPr>
            <a:r>
              <a:rPr lang="en-US" sz="2487">
                <a:solidFill>
                  <a:srgbClr val="000000"/>
                </a:solidFill>
                <a:latin typeface="Lato"/>
                <a:ea typeface="Lato"/>
                <a:cs typeface="Lato"/>
                <a:sym typeface="Lato"/>
              </a:rPr>
              <a:t>       print("\nOptions:")</a:t>
            </a:r>
          </a:p>
          <a:p>
            <a:pPr algn="l">
              <a:lnSpc>
                <a:spcPts val="3482"/>
              </a:lnSpc>
            </a:pPr>
            <a:r>
              <a:rPr lang="en-US" sz="2487">
                <a:solidFill>
                  <a:srgbClr val="000000"/>
                </a:solidFill>
                <a:latin typeface="Lato"/>
                <a:ea typeface="Lato"/>
                <a:cs typeface="Lato"/>
                <a:sym typeface="Lato"/>
              </a:rPr>
              <a:t>       print("1. Add Expense")</a:t>
            </a:r>
          </a:p>
          <a:p>
            <a:pPr algn="l">
              <a:lnSpc>
                <a:spcPts val="3482"/>
              </a:lnSpc>
            </a:pPr>
            <a:r>
              <a:rPr lang="en-US" sz="2487">
                <a:solidFill>
                  <a:srgbClr val="000000"/>
                </a:solidFill>
                <a:latin typeface="Lato"/>
                <a:ea typeface="Lato"/>
                <a:cs typeface="Lato"/>
                <a:sym typeface="Lato"/>
              </a:rPr>
              <a:t>       print("2. View Expenses")</a:t>
            </a:r>
          </a:p>
          <a:p>
            <a:pPr algn="l">
              <a:lnSpc>
                <a:spcPts val="3482"/>
              </a:lnSpc>
            </a:pPr>
            <a:r>
              <a:rPr lang="en-US" sz="2487">
                <a:solidFill>
                  <a:srgbClr val="000000"/>
                </a:solidFill>
                <a:latin typeface="Lato"/>
                <a:ea typeface="Lato"/>
                <a:cs typeface="Lato"/>
                <a:sym typeface="Lato"/>
              </a:rPr>
              <a:t>       print("3. Generate Summary")</a:t>
            </a:r>
          </a:p>
          <a:p>
            <a:pPr algn="l">
              <a:lnSpc>
                <a:spcPts val="3482"/>
              </a:lnSpc>
            </a:pPr>
            <a:r>
              <a:rPr lang="en-US" sz="2487">
                <a:solidFill>
                  <a:srgbClr val="000000"/>
                </a:solidFill>
                <a:latin typeface="Lato"/>
                <a:ea typeface="Lato"/>
                <a:cs typeface="Lato"/>
                <a:sym typeface="Lato"/>
              </a:rPr>
              <a:t>       print("4. Export to CSV")</a:t>
            </a:r>
          </a:p>
          <a:p>
            <a:pPr algn="l">
              <a:lnSpc>
                <a:spcPts val="3482"/>
              </a:lnSpc>
            </a:pPr>
            <a:r>
              <a:rPr lang="en-US" sz="2487">
                <a:solidFill>
                  <a:srgbClr val="000000"/>
                </a:solidFill>
                <a:latin typeface="Lato"/>
                <a:ea typeface="Lato"/>
                <a:cs typeface="Lato"/>
                <a:sym typeface="Lato"/>
              </a:rPr>
              <a:t>       print("5. Exit")</a:t>
            </a:r>
          </a:p>
          <a:p>
            <a:pPr algn="l">
              <a:lnSpc>
                <a:spcPts val="3482"/>
              </a:lnSpc>
            </a:pPr>
            <a:r>
              <a:rPr lang="en-US" sz="2487">
                <a:solidFill>
                  <a:srgbClr val="000000"/>
                </a:solidFill>
                <a:latin typeface="Lato"/>
                <a:ea typeface="Lato"/>
                <a:cs typeface="Lato"/>
                <a:sym typeface="Lato"/>
              </a:rPr>
              <a:t>       choice = input("Choose an option: ")</a:t>
            </a:r>
          </a:p>
          <a:p>
            <a:pPr algn="l">
              <a:lnSpc>
                <a:spcPts val="3482"/>
              </a:lnSpc>
            </a:pPr>
            <a:r>
              <a:rPr lang="en-US" sz="2487">
                <a:solidFill>
                  <a:srgbClr val="000000"/>
                </a:solidFill>
                <a:latin typeface="Lato"/>
                <a:ea typeface="Lato"/>
                <a:cs typeface="Lato"/>
                <a:sym typeface="Lato"/>
              </a:rPr>
              <a:t>       if choice == "1":</a:t>
            </a:r>
          </a:p>
          <a:p>
            <a:pPr algn="l">
              <a:lnSpc>
                <a:spcPts val="3482"/>
              </a:lnSpc>
              <a:spcBef>
                <a:spcPct val="0"/>
              </a:spcBef>
            </a:pPr>
          </a:p>
        </p:txBody>
      </p:sp>
      <p:sp>
        <p:nvSpPr>
          <p:cNvPr name="Freeform 11" id="11"/>
          <p:cNvSpPr/>
          <p:nvPr/>
        </p:nvSpPr>
        <p:spPr>
          <a:xfrm flipH="false" flipV="false" rot="0">
            <a:off x="15367856" y="-736693"/>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sp>
        <p:nvSpPr>
          <p:cNvPr name="Freeform 12" id="12"/>
          <p:cNvSpPr/>
          <p:nvPr/>
        </p:nvSpPr>
        <p:spPr>
          <a:xfrm flipH="false" flipV="false" rot="0">
            <a:off x="16811090" y="4973763"/>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179519" y="-555151"/>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grpSp>
        <p:nvGrpSpPr>
          <p:cNvPr name="Group 3" id="3"/>
          <p:cNvGrpSpPr/>
          <p:nvPr/>
        </p:nvGrpSpPr>
        <p:grpSpPr>
          <a:xfrm rot="0">
            <a:off x="5732044" y="608870"/>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564390" y="2077739"/>
            <a:ext cx="13772819" cy="7584888"/>
            <a:chOff x="0" y="0"/>
            <a:chExt cx="3627409" cy="1997666"/>
          </a:xfrm>
        </p:grpSpPr>
        <p:sp>
          <p:nvSpPr>
            <p:cNvPr name="Freeform 7" id="7"/>
            <p:cNvSpPr/>
            <p:nvPr/>
          </p:nvSpPr>
          <p:spPr>
            <a:xfrm flipH="false" flipV="false" rot="0">
              <a:off x="0" y="0"/>
              <a:ext cx="3627409" cy="1997666"/>
            </a:xfrm>
            <a:custGeom>
              <a:avLst/>
              <a:gdLst/>
              <a:ahLst/>
              <a:cxnLst/>
              <a:rect r="r" b="b" t="t" l="l"/>
              <a:pathLst>
                <a:path h="1997666" w="3627409">
                  <a:moveTo>
                    <a:pt x="11242" y="0"/>
                  </a:moveTo>
                  <a:lnTo>
                    <a:pt x="3616167" y="0"/>
                  </a:lnTo>
                  <a:cubicBezTo>
                    <a:pt x="3619148" y="0"/>
                    <a:pt x="3622008" y="1184"/>
                    <a:pt x="3624116" y="3293"/>
                  </a:cubicBezTo>
                  <a:cubicBezTo>
                    <a:pt x="3626225" y="5401"/>
                    <a:pt x="3627409" y="8261"/>
                    <a:pt x="3627409" y="11242"/>
                  </a:cubicBezTo>
                  <a:lnTo>
                    <a:pt x="3627409" y="1986424"/>
                  </a:lnTo>
                  <a:cubicBezTo>
                    <a:pt x="3627409" y="1992632"/>
                    <a:pt x="3622376" y="1997666"/>
                    <a:pt x="3616167" y="1997666"/>
                  </a:cubicBezTo>
                  <a:lnTo>
                    <a:pt x="11242" y="1997666"/>
                  </a:lnTo>
                  <a:cubicBezTo>
                    <a:pt x="5033" y="1997666"/>
                    <a:pt x="0" y="1992632"/>
                    <a:pt x="0" y="1986424"/>
                  </a:cubicBezTo>
                  <a:lnTo>
                    <a:pt x="0" y="11242"/>
                  </a:lnTo>
                  <a:cubicBezTo>
                    <a:pt x="0" y="5033"/>
                    <a:pt x="5033" y="0"/>
                    <a:pt x="11242" y="0"/>
                  </a:cubicBezTo>
                  <a:close/>
                </a:path>
              </a:pathLst>
            </a:custGeom>
            <a:solidFill>
              <a:srgbClr val="FBF9F1"/>
            </a:solidFill>
            <a:ln w="38100" cap="sq">
              <a:solidFill>
                <a:srgbClr val="FBF9F1"/>
              </a:solidFill>
              <a:prstDash val="solid"/>
              <a:miter/>
            </a:ln>
          </p:spPr>
        </p:sp>
        <p:sp>
          <p:nvSpPr>
            <p:cNvPr name="TextBox 8" id="8"/>
            <p:cNvSpPr txBox="true"/>
            <p:nvPr/>
          </p:nvSpPr>
          <p:spPr>
            <a:xfrm>
              <a:off x="0" y="-38100"/>
              <a:ext cx="3627409" cy="2035766"/>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7046611" y="769811"/>
            <a:ext cx="4467285" cy="905510"/>
          </a:xfrm>
          <a:prstGeom prst="rect">
            <a:avLst/>
          </a:prstGeom>
        </p:spPr>
        <p:txBody>
          <a:bodyPr anchor="t" rtlCol="false" tIns="0" lIns="0" bIns="0" rIns="0">
            <a:spAutoFit/>
          </a:bodyPr>
          <a:lstStyle/>
          <a:p>
            <a:pPr algn="l">
              <a:lnSpc>
                <a:spcPts val="3640"/>
              </a:lnSpc>
            </a:pPr>
            <a:r>
              <a:rPr lang="en-US" sz="2600" b="true">
                <a:solidFill>
                  <a:srgbClr val="FBF9F1"/>
                </a:solidFill>
                <a:latin typeface="Lato Bold"/>
                <a:ea typeface="Lato Bold"/>
                <a:cs typeface="Lato Bold"/>
                <a:sym typeface="Lato Bold"/>
              </a:rPr>
              <a:t>CODE IMPLEMENTATION</a:t>
            </a:r>
          </a:p>
          <a:p>
            <a:pPr algn="l">
              <a:lnSpc>
                <a:spcPts val="3640"/>
              </a:lnSpc>
              <a:spcBef>
                <a:spcPct val="0"/>
              </a:spcBef>
            </a:pPr>
          </a:p>
        </p:txBody>
      </p:sp>
      <p:sp>
        <p:nvSpPr>
          <p:cNvPr name="TextBox 10" id="10"/>
          <p:cNvSpPr txBox="true"/>
          <p:nvPr/>
        </p:nvSpPr>
        <p:spPr>
          <a:xfrm rot="0">
            <a:off x="5173426" y="3197920"/>
            <a:ext cx="8554746" cy="5287377"/>
          </a:xfrm>
          <a:prstGeom prst="rect">
            <a:avLst/>
          </a:prstGeom>
        </p:spPr>
        <p:txBody>
          <a:bodyPr anchor="t" rtlCol="false" tIns="0" lIns="0" bIns="0" rIns="0">
            <a:spAutoFit/>
          </a:bodyPr>
          <a:lstStyle/>
          <a:p>
            <a:pPr algn="l">
              <a:lnSpc>
                <a:spcPts val="4184"/>
              </a:lnSpc>
            </a:pPr>
            <a:r>
              <a:rPr lang="en-US" sz="2989">
                <a:solidFill>
                  <a:srgbClr val="000000"/>
                </a:solidFill>
                <a:latin typeface="Lato"/>
                <a:ea typeface="Lato"/>
                <a:cs typeface="Lato"/>
                <a:sym typeface="Lato"/>
              </a:rPr>
              <a:t>           try:</a:t>
            </a:r>
          </a:p>
          <a:p>
            <a:pPr algn="l">
              <a:lnSpc>
                <a:spcPts val="4184"/>
              </a:lnSpc>
            </a:pPr>
            <a:r>
              <a:rPr lang="en-US" sz="2989">
                <a:solidFill>
                  <a:srgbClr val="000000"/>
                </a:solidFill>
                <a:latin typeface="Lato"/>
                <a:ea typeface="Lato"/>
                <a:cs typeface="Lato"/>
                <a:sym typeface="Lato"/>
              </a:rPr>
              <a:t>               amount = float(input("Enter amount: "))</a:t>
            </a:r>
          </a:p>
          <a:p>
            <a:pPr algn="l">
              <a:lnSpc>
                <a:spcPts val="4184"/>
              </a:lnSpc>
            </a:pPr>
            <a:r>
              <a:rPr lang="en-US" sz="2989">
                <a:solidFill>
                  <a:srgbClr val="000000"/>
                </a:solidFill>
                <a:latin typeface="Lato"/>
                <a:ea typeface="Lato"/>
                <a:cs typeface="Lato"/>
                <a:sym typeface="Lato"/>
              </a:rPr>
              <a:t>               category = input("Enter category: ")</a:t>
            </a:r>
          </a:p>
          <a:p>
            <a:pPr algn="l">
              <a:lnSpc>
                <a:spcPts val="4184"/>
              </a:lnSpc>
            </a:pPr>
            <a:r>
              <a:rPr lang="en-US" sz="2989">
                <a:solidFill>
                  <a:srgbClr val="000000"/>
                </a:solidFill>
                <a:latin typeface="Lato"/>
                <a:ea typeface="Lato"/>
                <a:cs typeface="Lato"/>
                <a:sym typeface="Lato"/>
              </a:rPr>
              <a:t>               description = input("Enter description: ")</a:t>
            </a:r>
          </a:p>
          <a:p>
            <a:pPr algn="l">
              <a:lnSpc>
                <a:spcPts val="4184"/>
              </a:lnSpc>
            </a:pPr>
            <a:r>
              <a:rPr lang="en-US" sz="2989">
                <a:solidFill>
                  <a:srgbClr val="000000"/>
                </a:solidFill>
                <a:latin typeface="Lato"/>
                <a:ea typeface="Lato"/>
                <a:cs typeface="Lato"/>
                <a:sym typeface="Lato"/>
              </a:rPr>
              <a:t>               tracker.add_expense(amount, category, description)</a:t>
            </a:r>
          </a:p>
          <a:p>
            <a:pPr algn="l">
              <a:lnSpc>
                <a:spcPts val="4184"/>
              </a:lnSpc>
            </a:pPr>
            <a:r>
              <a:rPr lang="en-US" sz="2989">
                <a:solidFill>
                  <a:srgbClr val="000000"/>
                </a:solidFill>
                <a:latin typeface="Lato"/>
                <a:ea typeface="Lato"/>
                <a:cs typeface="Lato"/>
                <a:sym typeface="Lato"/>
              </a:rPr>
              <a:t>           except ValueError:</a:t>
            </a:r>
          </a:p>
          <a:p>
            <a:pPr algn="l">
              <a:lnSpc>
                <a:spcPts val="4184"/>
              </a:lnSpc>
            </a:pPr>
            <a:r>
              <a:rPr lang="en-US" sz="2989">
                <a:solidFill>
                  <a:srgbClr val="000000"/>
                </a:solidFill>
                <a:latin typeface="Lato"/>
                <a:ea typeface="Lato"/>
                <a:cs typeface="Lato"/>
                <a:sym typeface="Lato"/>
              </a:rPr>
              <a:t>               print("Invalid input. Please enter a valid number for the amount.")</a:t>
            </a:r>
          </a:p>
          <a:p>
            <a:pPr algn="l">
              <a:lnSpc>
                <a:spcPts val="4184"/>
              </a:lnSpc>
              <a:spcBef>
                <a:spcPct val="0"/>
              </a:spcBef>
            </a:pPr>
          </a:p>
        </p:txBody>
      </p:sp>
      <p:sp>
        <p:nvSpPr>
          <p:cNvPr name="Freeform 11" id="11"/>
          <p:cNvSpPr/>
          <p:nvPr/>
        </p:nvSpPr>
        <p:spPr>
          <a:xfrm flipH="false" flipV="false" rot="0">
            <a:off x="15367856" y="-736693"/>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sp>
        <p:nvSpPr>
          <p:cNvPr name="Freeform 12" id="12"/>
          <p:cNvSpPr/>
          <p:nvPr/>
        </p:nvSpPr>
        <p:spPr>
          <a:xfrm flipH="false" flipV="false" rot="0">
            <a:off x="16811090" y="4973763"/>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179519" y="-555151"/>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grpSp>
        <p:nvGrpSpPr>
          <p:cNvPr name="Group 3" id="3"/>
          <p:cNvGrpSpPr/>
          <p:nvPr/>
        </p:nvGrpSpPr>
        <p:grpSpPr>
          <a:xfrm rot="0">
            <a:off x="5732044" y="608870"/>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257591" y="2200661"/>
            <a:ext cx="13772819" cy="7584888"/>
            <a:chOff x="0" y="0"/>
            <a:chExt cx="3627409" cy="1997666"/>
          </a:xfrm>
        </p:grpSpPr>
        <p:sp>
          <p:nvSpPr>
            <p:cNvPr name="Freeform 7" id="7"/>
            <p:cNvSpPr/>
            <p:nvPr/>
          </p:nvSpPr>
          <p:spPr>
            <a:xfrm flipH="false" flipV="false" rot="0">
              <a:off x="0" y="0"/>
              <a:ext cx="3627409" cy="1997666"/>
            </a:xfrm>
            <a:custGeom>
              <a:avLst/>
              <a:gdLst/>
              <a:ahLst/>
              <a:cxnLst/>
              <a:rect r="r" b="b" t="t" l="l"/>
              <a:pathLst>
                <a:path h="1997666" w="3627409">
                  <a:moveTo>
                    <a:pt x="11242" y="0"/>
                  </a:moveTo>
                  <a:lnTo>
                    <a:pt x="3616167" y="0"/>
                  </a:lnTo>
                  <a:cubicBezTo>
                    <a:pt x="3619148" y="0"/>
                    <a:pt x="3622008" y="1184"/>
                    <a:pt x="3624116" y="3293"/>
                  </a:cubicBezTo>
                  <a:cubicBezTo>
                    <a:pt x="3626225" y="5401"/>
                    <a:pt x="3627409" y="8261"/>
                    <a:pt x="3627409" y="11242"/>
                  </a:cubicBezTo>
                  <a:lnTo>
                    <a:pt x="3627409" y="1986424"/>
                  </a:lnTo>
                  <a:cubicBezTo>
                    <a:pt x="3627409" y="1992632"/>
                    <a:pt x="3622376" y="1997666"/>
                    <a:pt x="3616167" y="1997666"/>
                  </a:cubicBezTo>
                  <a:lnTo>
                    <a:pt x="11242" y="1997666"/>
                  </a:lnTo>
                  <a:cubicBezTo>
                    <a:pt x="5033" y="1997666"/>
                    <a:pt x="0" y="1992632"/>
                    <a:pt x="0" y="1986424"/>
                  </a:cubicBezTo>
                  <a:lnTo>
                    <a:pt x="0" y="11242"/>
                  </a:lnTo>
                  <a:cubicBezTo>
                    <a:pt x="0" y="5033"/>
                    <a:pt x="5033" y="0"/>
                    <a:pt x="11242" y="0"/>
                  </a:cubicBezTo>
                  <a:close/>
                </a:path>
              </a:pathLst>
            </a:custGeom>
            <a:solidFill>
              <a:srgbClr val="FBF9F1"/>
            </a:solidFill>
            <a:ln w="38100" cap="sq">
              <a:solidFill>
                <a:srgbClr val="FBF9F1"/>
              </a:solidFill>
              <a:prstDash val="solid"/>
              <a:miter/>
            </a:ln>
          </p:spPr>
        </p:sp>
        <p:sp>
          <p:nvSpPr>
            <p:cNvPr name="TextBox 8" id="8"/>
            <p:cNvSpPr txBox="true"/>
            <p:nvPr/>
          </p:nvSpPr>
          <p:spPr>
            <a:xfrm>
              <a:off x="0" y="-38100"/>
              <a:ext cx="3627409" cy="2035766"/>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7046611" y="769811"/>
            <a:ext cx="4467285" cy="905510"/>
          </a:xfrm>
          <a:prstGeom prst="rect">
            <a:avLst/>
          </a:prstGeom>
        </p:spPr>
        <p:txBody>
          <a:bodyPr anchor="t" rtlCol="false" tIns="0" lIns="0" bIns="0" rIns="0">
            <a:spAutoFit/>
          </a:bodyPr>
          <a:lstStyle/>
          <a:p>
            <a:pPr algn="l">
              <a:lnSpc>
                <a:spcPts val="3640"/>
              </a:lnSpc>
            </a:pPr>
            <a:r>
              <a:rPr lang="en-US" sz="2600" b="true">
                <a:solidFill>
                  <a:srgbClr val="FBF9F1"/>
                </a:solidFill>
                <a:latin typeface="Lato Bold"/>
                <a:ea typeface="Lato Bold"/>
                <a:cs typeface="Lato Bold"/>
                <a:sym typeface="Lato Bold"/>
              </a:rPr>
              <a:t>CODE IMPLEMENTATION</a:t>
            </a:r>
          </a:p>
          <a:p>
            <a:pPr algn="l">
              <a:lnSpc>
                <a:spcPts val="3640"/>
              </a:lnSpc>
              <a:spcBef>
                <a:spcPct val="0"/>
              </a:spcBef>
            </a:pPr>
          </a:p>
        </p:txBody>
      </p:sp>
      <p:sp>
        <p:nvSpPr>
          <p:cNvPr name="TextBox 10" id="10"/>
          <p:cNvSpPr txBox="true"/>
          <p:nvPr/>
        </p:nvSpPr>
        <p:spPr>
          <a:xfrm rot="0">
            <a:off x="5185707" y="2818741"/>
            <a:ext cx="8189093" cy="8111435"/>
          </a:xfrm>
          <a:prstGeom prst="rect">
            <a:avLst/>
          </a:prstGeom>
        </p:spPr>
        <p:txBody>
          <a:bodyPr anchor="t" rtlCol="false" tIns="0" lIns="0" bIns="0" rIns="0">
            <a:spAutoFit/>
          </a:bodyPr>
          <a:lstStyle/>
          <a:p>
            <a:pPr algn="l">
              <a:lnSpc>
                <a:spcPts val="4005"/>
              </a:lnSpc>
            </a:pPr>
            <a:r>
              <a:rPr lang="en-US" sz="2861">
                <a:solidFill>
                  <a:srgbClr val="000000"/>
                </a:solidFill>
                <a:latin typeface="Lato"/>
                <a:ea typeface="Lato"/>
                <a:cs typeface="Lato"/>
                <a:sym typeface="Lato"/>
              </a:rPr>
              <a:t>elif choice == "2":</a:t>
            </a:r>
          </a:p>
          <a:p>
            <a:pPr algn="l">
              <a:lnSpc>
                <a:spcPts val="4005"/>
              </a:lnSpc>
            </a:pPr>
            <a:r>
              <a:rPr lang="en-US" sz="2861">
                <a:solidFill>
                  <a:srgbClr val="000000"/>
                </a:solidFill>
                <a:latin typeface="Lato"/>
                <a:ea typeface="Lato"/>
                <a:cs typeface="Lato"/>
                <a:sym typeface="Lato"/>
              </a:rPr>
              <a:t>           tracker.view_expenses()</a:t>
            </a:r>
          </a:p>
          <a:p>
            <a:pPr algn="l">
              <a:lnSpc>
                <a:spcPts val="4005"/>
              </a:lnSpc>
            </a:pPr>
            <a:r>
              <a:rPr lang="en-US" sz="2861">
                <a:solidFill>
                  <a:srgbClr val="000000"/>
                </a:solidFill>
                <a:latin typeface="Lato"/>
                <a:ea typeface="Lato"/>
                <a:cs typeface="Lato"/>
                <a:sym typeface="Lato"/>
              </a:rPr>
              <a:t>       elif choice == "3":</a:t>
            </a:r>
          </a:p>
          <a:p>
            <a:pPr algn="l">
              <a:lnSpc>
                <a:spcPts val="4005"/>
              </a:lnSpc>
            </a:pPr>
            <a:r>
              <a:rPr lang="en-US" sz="2861">
                <a:solidFill>
                  <a:srgbClr val="000000"/>
                </a:solidFill>
                <a:latin typeface="Lato"/>
                <a:ea typeface="Lato"/>
                <a:cs typeface="Lato"/>
                <a:sym typeface="Lato"/>
              </a:rPr>
              <a:t>           tracker.generate_summary()</a:t>
            </a:r>
          </a:p>
          <a:p>
            <a:pPr algn="l">
              <a:lnSpc>
                <a:spcPts val="4005"/>
              </a:lnSpc>
            </a:pPr>
            <a:r>
              <a:rPr lang="en-US" sz="2861">
                <a:solidFill>
                  <a:srgbClr val="000000"/>
                </a:solidFill>
                <a:latin typeface="Lato"/>
                <a:ea typeface="Lato"/>
                <a:cs typeface="Lato"/>
                <a:sym typeface="Lato"/>
              </a:rPr>
              <a:t>       elif choice == "4":</a:t>
            </a:r>
          </a:p>
          <a:p>
            <a:pPr algn="l">
              <a:lnSpc>
                <a:spcPts val="4005"/>
              </a:lnSpc>
            </a:pPr>
            <a:r>
              <a:rPr lang="en-US" sz="2861">
                <a:solidFill>
                  <a:srgbClr val="000000"/>
                </a:solidFill>
                <a:latin typeface="Lato"/>
                <a:ea typeface="Lato"/>
                <a:cs typeface="Lato"/>
                <a:sym typeface="Lato"/>
              </a:rPr>
              <a:t>           tracker.export_to_csv()</a:t>
            </a:r>
          </a:p>
          <a:p>
            <a:pPr algn="l">
              <a:lnSpc>
                <a:spcPts val="4005"/>
              </a:lnSpc>
            </a:pPr>
            <a:r>
              <a:rPr lang="en-US" sz="2861">
                <a:solidFill>
                  <a:srgbClr val="000000"/>
                </a:solidFill>
                <a:latin typeface="Lato"/>
                <a:ea typeface="Lato"/>
                <a:cs typeface="Lato"/>
                <a:sym typeface="Lato"/>
              </a:rPr>
              <a:t>       elif choice == "5":</a:t>
            </a:r>
          </a:p>
          <a:p>
            <a:pPr algn="l">
              <a:lnSpc>
                <a:spcPts val="4005"/>
              </a:lnSpc>
            </a:pPr>
            <a:r>
              <a:rPr lang="en-US" sz="2861">
                <a:solidFill>
                  <a:srgbClr val="000000"/>
                </a:solidFill>
                <a:latin typeface="Lato"/>
                <a:ea typeface="Lato"/>
                <a:cs typeface="Lato"/>
                <a:sym typeface="Lato"/>
              </a:rPr>
              <a:t>           print("Exiting application.")</a:t>
            </a:r>
          </a:p>
          <a:p>
            <a:pPr algn="l">
              <a:lnSpc>
                <a:spcPts val="4005"/>
              </a:lnSpc>
            </a:pPr>
            <a:r>
              <a:rPr lang="en-US" sz="2861">
                <a:solidFill>
                  <a:srgbClr val="000000"/>
                </a:solidFill>
                <a:latin typeface="Lato"/>
                <a:ea typeface="Lato"/>
                <a:cs typeface="Lato"/>
                <a:sym typeface="Lato"/>
              </a:rPr>
              <a:t>           break</a:t>
            </a:r>
          </a:p>
          <a:p>
            <a:pPr algn="l">
              <a:lnSpc>
                <a:spcPts val="4005"/>
              </a:lnSpc>
            </a:pPr>
            <a:r>
              <a:rPr lang="en-US" sz="2861">
                <a:solidFill>
                  <a:srgbClr val="000000"/>
                </a:solidFill>
                <a:latin typeface="Lato"/>
                <a:ea typeface="Lato"/>
                <a:cs typeface="Lato"/>
                <a:sym typeface="Lato"/>
              </a:rPr>
              <a:t>       else:</a:t>
            </a:r>
          </a:p>
          <a:p>
            <a:pPr algn="l">
              <a:lnSpc>
                <a:spcPts val="4005"/>
              </a:lnSpc>
            </a:pPr>
            <a:r>
              <a:rPr lang="en-US" sz="2861">
                <a:solidFill>
                  <a:srgbClr val="000000"/>
                </a:solidFill>
                <a:latin typeface="Lato"/>
                <a:ea typeface="Lato"/>
                <a:cs typeface="Lato"/>
                <a:sym typeface="Lato"/>
              </a:rPr>
              <a:t>           print("Invalid choice. Please try again.")</a:t>
            </a:r>
          </a:p>
          <a:p>
            <a:pPr algn="l">
              <a:lnSpc>
                <a:spcPts val="4005"/>
              </a:lnSpc>
            </a:pPr>
            <a:r>
              <a:rPr lang="en-US" sz="2861">
                <a:solidFill>
                  <a:srgbClr val="000000"/>
                </a:solidFill>
                <a:latin typeface="Lato"/>
                <a:ea typeface="Lato"/>
                <a:cs typeface="Lato"/>
                <a:sym typeface="Lato"/>
              </a:rPr>
              <a:t>    if _name_ == "_main_":</a:t>
            </a:r>
          </a:p>
          <a:p>
            <a:pPr algn="l">
              <a:lnSpc>
                <a:spcPts val="4005"/>
              </a:lnSpc>
            </a:pPr>
            <a:r>
              <a:rPr lang="en-US" sz="2861">
                <a:solidFill>
                  <a:srgbClr val="000000"/>
                </a:solidFill>
                <a:latin typeface="Lato"/>
                <a:ea typeface="Lato"/>
                <a:cs typeface="Lato"/>
                <a:sym typeface="Lato"/>
              </a:rPr>
              <a:t>   main()</a:t>
            </a:r>
          </a:p>
          <a:p>
            <a:pPr algn="l">
              <a:lnSpc>
                <a:spcPts val="4005"/>
              </a:lnSpc>
            </a:pPr>
          </a:p>
          <a:p>
            <a:pPr algn="l">
              <a:lnSpc>
                <a:spcPts val="4005"/>
              </a:lnSpc>
            </a:pPr>
          </a:p>
          <a:p>
            <a:pPr algn="l">
              <a:lnSpc>
                <a:spcPts val="4005"/>
              </a:lnSpc>
              <a:spcBef>
                <a:spcPct val="0"/>
              </a:spcBef>
            </a:pPr>
          </a:p>
        </p:txBody>
      </p:sp>
      <p:sp>
        <p:nvSpPr>
          <p:cNvPr name="Freeform 11" id="11"/>
          <p:cNvSpPr/>
          <p:nvPr/>
        </p:nvSpPr>
        <p:spPr>
          <a:xfrm flipH="false" flipV="false" rot="0">
            <a:off x="15367856" y="-736693"/>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sp>
        <p:nvSpPr>
          <p:cNvPr name="Freeform 12" id="12"/>
          <p:cNvSpPr/>
          <p:nvPr/>
        </p:nvSpPr>
        <p:spPr>
          <a:xfrm flipH="false" flipV="false" rot="0">
            <a:off x="16811090" y="4973763"/>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2181579">
            <a:off x="11199066" y="124438"/>
            <a:ext cx="10128448" cy="10895890"/>
          </a:xfrm>
          <a:custGeom>
            <a:avLst/>
            <a:gdLst/>
            <a:ahLst/>
            <a:cxnLst/>
            <a:rect r="r" b="b" t="t" l="l"/>
            <a:pathLst>
              <a:path h="10895890" w="10128448">
                <a:moveTo>
                  <a:pt x="0" y="0"/>
                </a:moveTo>
                <a:lnTo>
                  <a:pt x="10128447" y="0"/>
                </a:lnTo>
                <a:lnTo>
                  <a:pt x="10128447" y="10895890"/>
                </a:lnTo>
                <a:lnTo>
                  <a:pt x="0" y="10895890"/>
                </a:lnTo>
                <a:lnTo>
                  <a:pt x="0" y="0"/>
                </a:lnTo>
                <a:close/>
              </a:path>
            </a:pathLst>
          </a:custGeom>
          <a:blipFill>
            <a:blip r:embed="rId2"/>
            <a:stretch>
              <a:fillRect l="-157" t="0" r="-157" b="0"/>
            </a:stretch>
          </a:blipFill>
        </p:spPr>
      </p:sp>
      <p:sp>
        <p:nvSpPr>
          <p:cNvPr name="Freeform 3" id="3"/>
          <p:cNvSpPr/>
          <p:nvPr/>
        </p:nvSpPr>
        <p:spPr>
          <a:xfrm flipH="false" flipV="false" rot="0">
            <a:off x="-2280473" y="7962921"/>
            <a:ext cx="5747719" cy="3384081"/>
          </a:xfrm>
          <a:custGeom>
            <a:avLst/>
            <a:gdLst/>
            <a:ahLst/>
            <a:cxnLst/>
            <a:rect r="r" b="b" t="t" l="l"/>
            <a:pathLst>
              <a:path h="3384081" w="5747719">
                <a:moveTo>
                  <a:pt x="0" y="0"/>
                </a:moveTo>
                <a:lnTo>
                  <a:pt x="5747720" y="0"/>
                </a:lnTo>
                <a:lnTo>
                  <a:pt x="5747720" y="3384080"/>
                </a:lnTo>
                <a:lnTo>
                  <a:pt x="0" y="3384080"/>
                </a:lnTo>
                <a:lnTo>
                  <a:pt x="0" y="0"/>
                </a:lnTo>
                <a:close/>
              </a:path>
            </a:pathLst>
          </a:custGeom>
          <a:blipFill>
            <a:blip r:embed="rId3"/>
            <a:stretch>
              <a:fillRect l="-18302" t="0" r="0" b="-143185"/>
            </a:stretch>
          </a:blipFill>
        </p:spPr>
      </p:sp>
      <p:sp>
        <p:nvSpPr>
          <p:cNvPr name="TextBox 4" id="4"/>
          <p:cNvSpPr txBox="true"/>
          <p:nvPr/>
        </p:nvSpPr>
        <p:spPr>
          <a:xfrm rot="0">
            <a:off x="1657589" y="2985349"/>
            <a:ext cx="7188059" cy="5939155"/>
          </a:xfrm>
          <a:prstGeom prst="rect">
            <a:avLst/>
          </a:prstGeom>
        </p:spPr>
        <p:txBody>
          <a:bodyPr anchor="t" rtlCol="false" tIns="0" lIns="0" bIns="0" rIns="0">
            <a:spAutoFit/>
          </a:bodyPr>
          <a:lstStyle/>
          <a:p>
            <a:pPr algn="l">
              <a:lnSpc>
                <a:spcPts val="3919"/>
              </a:lnSpc>
            </a:pPr>
            <a:r>
              <a:rPr lang="en-US" sz="2799">
                <a:solidFill>
                  <a:srgbClr val="E5E1DA"/>
                </a:solidFill>
                <a:latin typeface="Lato"/>
                <a:ea typeface="Lato"/>
                <a:cs typeface="Lato"/>
                <a:sym typeface="Lato"/>
              </a:rPr>
              <a:t>To demonstrate the working of the project:</a:t>
            </a:r>
          </a:p>
          <a:p>
            <a:pPr algn="l">
              <a:lnSpc>
                <a:spcPts val="3919"/>
              </a:lnSpc>
            </a:pPr>
            <a:r>
              <a:rPr lang="en-US" sz="2799">
                <a:solidFill>
                  <a:srgbClr val="E5E1DA"/>
                </a:solidFill>
                <a:latin typeface="Lato"/>
                <a:ea typeface="Lato"/>
                <a:cs typeface="Lato"/>
                <a:sym typeface="Lato"/>
              </a:rPr>
              <a:t>1. Run the main() function.</a:t>
            </a:r>
          </a:p>
          <a:p>
            <a:pPr algn="l">
              <a:lnSpc>
                <a:spcPts val="3919"/>
              </a:lnSpc>
            </a:pPr>
            <a:r>
              <a:rPr lang="en-US" sz="2799">
                <a:solidFill>
                  <a:srgbClr val="E5E1DA"/>
                </a:solidFill>
                <a:latin typeface="Lato"/>
                <a:ea typeface="Lato"/>
                <a:cs typeface="Lato"/>
                <a:sym typeface="Lato"/>
              </a:rPr>
              <a:t>2. Use the menu options to add expenses, view recorded expenses, generate summaries, and export data.</a:t>
            </a:r>
          </a:p>
          <a:p>
            <a:pPr algn="l">
              <a:lnSpc>
                <a:spcPts val="3919"/>
              </a:lnSpc>
            </a:pPr>
            <a:r>
              <a:rPr lang="en-US" sz="2799">
                <a:solidFill>
                  <a:srgbClr val="E5E1DA"/>
                </a:solidFill>
                <a:latin typeface="Lato"/>
                <a:ea typeface="Lato"/>
                <a:cs typeface="Lato"/>
                <a:sym typeface="Lato"/>
              </a:rPr>
              <a:t>3. Test the application by inputting various categories and amounts to see the summaries dynamically update.</a:t>
            </a:r>
          </a:p>
          <a:p>
            <a:pPr algn="l">
              <a:lnSpc>
                <a:spcPts val="3919"/>
              </a:lnSpc>
            </a:pPr>
            <a:r>
              <a:rPr lang="en-US" sz="2799">
                <a:solidFill>
                  <a:srgbClr val="E5E1DA"/>
                </a:solidFill>
                <a:latin typeface="Lato"/>
                <a:ea typeface="Lato"/>
                <a:cs typeface="Lato"/>
                <a:sym typeface="Lato"/>
              </a:rPr>
              <a:t>4. Showcase how the application can generate CSV reports for analysis in external tools like Excel.</a:t>
            </a:r>
          </a:p>
          <a:p>
            <a:pPr algn="l">
              <a:lnSpc>
                <a:spcPts val="3919"/>
              </a:lnSpc>
              <a:spcBef>
                <a:spcPct val="0"/>
              </a:spcBef>
            </a:pPr>
          </a:p>
        </p:txBody>
      </p:sp>
      <p:sp>
        <p:nvSpPr>
          <p:cNvPr name="TextBox 5" id="5"/>
          <p:cNvSpPr txBox="true"/>
          <p:nvPr/>
        </p:nvSpPr>
        <p:spPr>
          <a:xfrm rot="0">
            <a:off x="942975" y="1706421"/>
            <a:ext cx="8617288"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DEMO INSTRUCTIONS:</a:t>
            </a:r>
          </a:p>
          <a:p>
            <a:pPr algn="l">
              <a:lnSpc>
                <a:spcPts val="6600"/>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6989496">
            <a:off x="-5091968" y="-1340368"/>
            <a:ext cx="11026567" cy="7966695"/>
          </a:xfrm>
          <a:custGeom>
            <a:avLst/>
            <a:gdLst/>
            <a:ahLst/>
            <a:cxnLst/>
            <a:rect r="r" b="b" t="t" l="l"/>
            <a:pathLst>
              <a:path h="7966695" w="11026567">
                <a:moveTo>
                  <a:pt x="0" y="0"/>
                </a:moveTo>
                <a:lnTo>
                  <a:pt x="11026567" y="0"/>
                </a:lnTo>
                <a:lnTo>
                  <a:pt x="11026567" y="7966695"/>
                </a:lnTo>
                <a:lnTo>
                  <a:pt x="0" y="7966695"/>
                </a:lnTo>
                <a:lnTo>
                  <a:pt x="0" y="0"/>
                </a:lnTo>
                <a:close/>
              </a:path>
            </a:pathLst>
          </a:custGeom>
          <a:blipFill>
            <a:blip r:embed="rId2"/>
            <a:stretch>
              <a:fillRect l="0" t="0" r="0" b="0"/>
            </a:stretch>
          </a:blipFill>
        </p:spPr>
      </p:sp>
      <p:grpSp>
        <p:nvGrpSpPr>
          <p:cNvPr name="Group 3" id="3"/>
          <p:cNvGrpSpPr/>
          <p:nvPr/>
        </p:nvGrpSpPr>
        <p:grpSpPr>
          <a:xfrm rot="0">
            <a:off x="1028700" y="932795"/>
            <a:ext cx="8010208" cy="1024635"/>
            <a:chOff x="0" y="0"/>
            <a:chExt cx="2109684" cy="269863"/>
          </a:xfrm>
        </p:grpSpPr>
        <p:sp>
          <p:nvSpPr>
            <p:cNvPr name="Freeform 4" id="4"/>
            <p:cNvSpPr/>
            <p:nvPr/>
          </p:nvSpPr>
          <p:spPr>
            <a:xfrm flipH="false" flipV="false" rot="0">
              <a:off x="0" y="0"/>
              <a:ext cx="2109685" cy="269863"/>
            </a:xfrm>
            <a:custGeom>
              <a:avLst/>
              <a:gdLst/>
              <a:ahLst/>
              <a:cxnLst/>
              <a:rect r="r" b="b" t="t" l="l"/>
              <a:pathLst>
                <a:path h="269863" w="2109685">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2109684" cy="3079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2967116">
            <a:off x="8691170" y="1377244"/>
            <a:ext cx="12892802" cy="9575242"/>
          </a:xfrm>
          <a:custGeom>
            <a:avLst/>
            <a:gdLst/>
            <a:ahLst/>
            <a:cxnLst/>
            <a:rect r="r" b="b" t="t" l="l"/>
            <a:pathLst>
              <a:path h="9575242" w="12892802">
                <a:moveTo>
                  <a:pt x="0" y="0"/>
                </a:moveTo>
                <a:lnTo>
                  <a:pt x="12892803" y="0"/>
                </a:lnTo>
                <a:lnTo>
                  <a:pt x="12892803" y="9575242"/>
                </a:lnTo>
                <a:lnTo>
                  <a:pt x="0" y="9575242"/>
                </a:lnTo>
                <a:lnTo>
                  <a:pt x="0" y="0"/>
                </a:lnTo>
                <a:close/>
              </a:path>
            </a:pathLst>
          </a:custGeom>
          <a:blipFill>
            <a:blip r:embed="rId2"/>
            <a:stretch>
              <a:fillRect l="0" t="0" r="-2793" b="0"/>
            </a:stretch>
          </a:blipFill>
        </p:spPr>
      </p:sp>
      <p:grpSp>
        <p:nvGrpSpPr>
          <p:cNvPr name="Group 7" id="7"/>
          <p:cNvGrpSpPr/>
          <p:nvPr/>
        </p:nvGrpSpPr>
        <p:grpSpPr>
          <a:xfrm rot="0">
            <a:off x="1028700" y="2151214"/>
            <a:ext cx="8010208" cy="6297125"/>
            <a:chOff x="0" y="0"/>
            <a:chExt cx="2109684" cy="1658502"/>
          </a:xfrm>
        </p:grpSpPr>
        <p:sp>
          <p:nvSpPr>
            <p:cNvPr name="Freeform 8" id="8"/>
            <p:cNvSpPr/>
            <p:nvPr/>
          </p:nvSpPr>
          <p:spPr>
            <a:xfrm flipH="false" flipV="false" rot="0">
              <a:off x="0" y="0"/>
              <a:ext cx="2109685" cy="1658502"/>
            </a:xfrm>
            <a:custGeom>
              <a:avLst/>
              <a:gdLst/>
              <a:ahLst/>
              <a:cxnLst/>
              <a:rect r="r" b="b" t="t" l="l"/>
              <a:pathLst>
                <a:path h="1658502" w="2109685">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9" id="9"/>
            <p:cNvSpPr txBox="true"/>
            <p:nvPr/>
          </p:nvSpPr>
          <p:spPr>
            <a:xfrm>
              <a:off x="0" y="-38100"/>
              <a:ext cx="2109684" cy="1696602"/>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608890" y="8703795"/>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1504564" y="1147297"/>
            <a:ext cx="6667955" cy="1005205"/>
          </a:xfrm>
          <a:prstGeom prst="rect">
            <a:avLst/>
          </a:prstGeom>
        </p:spPr>
        <p:txBody>
          <a:bodyPr anchor="t" rtlCol="false" tIns="0" lIns="0" bIns="0" rIns="0">
            <a:spAutoFit/>
          </a:bodyPr>
          <a:lstStyle/>
          <a:p>
            <a:pPr algn="l">
              <a:lnSpc>
                <a:spcPts val="3919"/>
              </a:lnSpc>
            </a:pPr>
            <a:r>
              <a:rPr lang="en-US" sz="2799" b="true">
                <a:solidFill>
                  <a:srgbClr val="FBF9F1"/>
                </a:solidFill>
                <a:latin typeface="Poppins Bold"/>
                <a:ea typeface="Poppins Bold"/>
                <a:cs typeface="Poppins Bold"/>
                <a:sym typeface="Poppins Bold"/>
              </a:rPr>
              <a:t>CODE EXPLANATION AND STRENGTHS</a:t>
            </a:r>
          </a:p>
          <a:p>
            <a:pPr algn="l">
              <a:lnSpc>
                <a:spcPts val="3919"/>
              </a:lnSpc>
              <a:spcBef>
                <a:spcPct val="0"/>
              </a:spcBef>
            </a:pPr>
          </a:p>
        </p:txBody>
      </p:sp>
      <p:sp>
        <p:nvSpPr>
          <p:cNvPr name="TextBox 12" id="12"/>
          <p:cNvSpPr txBox="true"/>
          <p:nvPr/>
        </p:nvSpPr>
        <p:spPr>
          <a:xfrm rot="0">
            <a:off x="1504564" y="2592245"/>
            <a:ext cx="7058480" cy="5199380"/>
          </a:xfrm>
          <a:prstGeom prst="rect">
            <a:avLst/>
          </a:prstGeom>
        </p:spPr>
        <p:txBody>
          <a:bodyPr anchor="t" rtlCol="false" tIns="0" lIns="0" bIns="0" rIns="0">
            <a:spAutoFit/>
          </a:bodyPr>
          <a:lstStyle/>
          <a:p>
            <a:pPr algn="l">
              <a:lnSpc>
                <a:spcPts val="3219"/>
              </a:lnSpc>
            </a:pPr>
            <a:r>
              <a:rPr lang="en-US" sz="2299" b="true">
                <a:solidFill>
                  <a:srgbClr val="000000"/>
                </a:solidFill>
                <a:latin typeface="Lato Bold"/>
                <a:ea typeface="Lato Bold"/>
                <a:cs typeface="Lato Bold"/>
                <a:sym typeface="Lato Bold"/>
              </a:rPr>
              <a:t>1. Code Explanation:</a:t>
            </a:r>
          </a:p>
          <a:p>
            <a:pPr algn="l" marL="496569" indent="-248284" lvl="1">
              <a:lnSpc>
                <a:spcPts val="3219"/>
              </a:lnSpc>
              <a:buFont typeface="Arial"/>
              <a:buChar char="•"/>
            </a:pPr>
            <a:r>
              <a:rPr lang="en-US" sz="2299">
                <a:solidFill>
                  <a:srgbClr val="000000"/>
                </a:solidFill>
                <a:latin typeface="Lato"/>
                <a:ea typeface="Lato"/>
                <a:cs typeface="Lato"/>
                <a:sym typeface="Lato"/>
              </a:rPr>
              <a:t>The ExpenseTracker class provides a user-friendly interface for managing expenses.</a:t>
            </a:r>
          </a:p>
          <a:p>
            <a:pPr algn="l" marL="496569" indent="-248284" lvl="1">
              <a:lnSpc>
                <a:spcPts val="3219"/>
              </a:lnSpc>
              <a:buFont typeface="Arial"/>
              <a:buChar char="•"/>
            </a:pPr>
            <a:r>
              <a:rPr lang="en-US" sz="2299">
                <a:solidFill>
                  <a:srgbClr val="000000"/>
                </a:solidFill>
                <a:latin typeface="Lato"/>
                <a:ea typeface="Lato"/>
                <a:cs typeface="Lato"/>
                <a:sym typeface="Lato"/>
              </a:rPr>
              <a:t>Methods include add_expense (to record expenses), view_expenses (to display the expense history), generate_summary (to summarize expenses by category), and export_to_csv (to save data for external use).</a:t>
            </a:r>
          </a:p>
          <a:p>
            <a:pPr algn="l" marL="496569" indent="-248284" lvl="1">
              <a:lnSpc>
                <a:spcPts val="3219"/>
              </a:lnSpc>
              <a:buFont typeface="Arial"/>
              <a:buChar char="•"/>
            </a:pPr>
            <a:r>
              <a:rPr lang="en-US" sz="2299">
                <a:solidFill>
                  <a:srgbClr val="000000"/>
                </a:solidFill>
                <a:latin typeface="Lato"/>
                <a:ea typeface="Lato"/>
                <a:cs typeface="Lato"/>
                <a:sym typeface="Lato"/>
              </a:rPr>
              <a:t>The program employs the datetime module to timestamp expenses and the collections.defaultdict for efficient data aggregation. CSV handling is done using Python’s built-in csv module.</a:t>
            </a:r>
          </a:p>
          <a:p>
            <a:pPr algn="l">
              <a:lnSpc>
                <a:spcPts val="3219"/>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6989496">
            <a:off x="-5091968" y="-1340368"/>
            <a:ext cx="11026567" cy="7966695"/>
          </a:xfrm>
          <a:custGeom>
            <a:avLst/>
            <a:gdLst/>
            <a:ahLst/>
            <a:cxnLst/>
            <a:rect r="r" b="b" t="t" l="l"/>
            <a:pathLst>
              <a:path h="7966695" w="11026567">
                <a:moveTo>
                  <a:pt x="0" y="0"/>
                </a:moveTo>
                <a:lnTo>
                  <a:pt x="11026567" y="0"/>
                </a:lnTo>
                <a:lnTo>
                  <a:pt x="11026567" y="7966695"/>
                </a:lnTo>
                <a:lnTo>
                  <a:pt x="0" y="7966695"/>
                </a:lnTo>
                <a:lnTo>
                  <a:pt x="0" y="0"/>
                </a:lnTo>
                <a:close/>
              </a:path>
            </a:pathLst>
          </a:custGeom>
          <a:blipFill>
            <a:blip r:embed="rId2"/>
            <a:stretch>
              <a:fillRect l="0" t="0" r="0" b="0"/>
            </a:stretch>
          </a:blipFill>
        </p:spPr>
      </p:sp>
      <p:grpSp>
        <p:nvGrpSpPr>
          <p:cNvPr name="Group 3" id="3"/>
          <p:cNvGrpSpPr/>
          <p:nvPr/>
        </p:nvGrpSpPr>
        <p:grpSpPr>
          <a:xfrm rot="0">
            <a:off x="1028700" y="932795"/>
            <a:ext cx="8010208" cy="1024635"/>
            <a:chOff x="0" y="0"/>
            <a:chExt cx="2109684" cy="269863"/>
          </a:xfrm>
        </p:grpSpPr>
        <p:sp>
          <p:nvSpPr>
            <p:cNvPr name="Freeform 4" id="4"/>
            <p:cNvSpPr/>
            <p:nvPr/>
          </p:nvSpPr>
          <p:spPr>
            <a:xfrm flipH="false" flipV="false" rot="0">
              <a:off x="0" y="0"/>
              <a:ext cx="2109685" cy="269863"/>
            </a:xfrm>
            <a:custGeom>
              <a:avLst/>
              <a:gdLst/>
              <a:ahLst/>
              <a:cxnLst/>
              <a:rect r="r" b="b" t="t" l="l"/>
              <a:pathLst>
                <a:path h="269863" w="2109685">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2109684" cy="3079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2967116">
            <a:off x="8691170" y="1377244"/>
            <a:ext cx="12892802" cy="9575242"/>
          </a:xfrm>
          <a:custGeom>
            <a:avLst/>
            <a:gdLst/>
            <a:ahLst/>
            <a:cxnLst/>
            <a:rect r="r" b="b" t="t" l="l"/>
            <a:pathLst>
              <a:path h="9575242" w="12892802">
                <a:moveTo>
                  <a:pt x="0" y="0"/>
                </a:moveTo>
                <a:lnTo>
                  <a:pt x="12892803" y="0"/>
                </a:lnTo>
                <a:lnTo>
                  <a:pt x="12892803" y="9575242"/>
                </a:lnTo>
                <a:lnTo>
                  <a:pt x="0" y="9575242"/>
                </a:lnTo>
                <a:lnTo>
                  <a:pt x="0" y="0"/>
                </a:lnTo>
                <a:close/>
              </a:path>
            </a:pathLst>
          </a:custGeom>
          <a:blipFill>
            <a:blip r:embed="rId2"/>
            <a:stretch>
              <a:fillRect l="0" t="0" r="-2793" b="0"/>
            </a:stretch>
          </a:blipFill>
        </p:spPr>
      </p:sp>
      <p:grpSp>
        <p:nvGrpSpPr>
          <p:cNvPr name="Group 7" id="7"/>
          <p:cNvGrpSpPr/>
          <p:nvPr/>
        </p:nvGrpSpPr>
        <p:grpSpPr>
          <a:xfrm rot="0">
            <a:off x="1028700" y="2151214"/>
            <a:ext cx="8010208" cy="6297125"/>
            <a:chOff x="0" y="0"/>
            <a:chExt cx="2109684" cy="1658502"/>
          </a:xfrm>
        </p:grpSpPr>
        <p:sp>
          <p:nvSpPr>
            <p:cNvPr name="Freeform 8" id="8"/>
            <p:cNvSpPr/>
            <p:nvPr/>
          </p:nvSpPr>
          <p:spPr>
            <a:xfrm flipH="false" flipV="false" rot="0">
              <a:off x="0" y="0"/>
              <a:ext cx="2109685" cy="1658502"/>
            </a:xfrm>
            <a:custGeom>
              <a:avLst/>
              <a:gdLst/>
              <a:ahLst/>
              <a:cxnLst/>
              <a:rect r="r" b="b" t="t" l="l"/>
              <a:pathLst>
                <a:path h="1658502" w="2109685">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9" id="9"/>
            <p:cNvSpPr txBox="true"/>
            <p:nvPr/>
          </p:nvSpPr>
          <p:spPr>
            <a:xfrm>
              <a:off x="0" y="-38100"/>
              <a:ext cx="2109684" cy="1696602"/>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504564" y="1147297"/>
            <a:ext cx="6667955" cy="1005205"/>
          </a:xfrm>
          <a:prstGeom prst="rect">
            <a:avLst/>
          </a:prstGeom>
        </p:spPr>
        <p:txBody>
          <a:bodyPr anchor="t" rtlCol="false" tIns="0" lIns="0" bIns="0" rIns="0">
            <a:spAutoFit/>
          </a:bodyPr>
          <a:lstStyle/>
          <a:p>
            <a:pPr algn="l">
              <a:lnSpc>
                <a:spcPts val="3919"/>
              </a:lnSpc>
            </a:pPr>
            <a:r>
              <a:rPr lang="en-US" sz="2799" b="true">
                <a:solidFill>
                  <a:srgbClr val="FBF9F1"/>
                </a:solidFill>
                <a:latin typeface="Poppins Bold"/>
                <a:ea typeface="Poppins Bold"/>
                <a:cs typeface="Poppins Bold"/>
                <a:sym typeface="Poppins Bold"/>
              </a:rPr>
              <a:t>CODE EXPLANATION AND STRENGTHS</a:t>
            </a:r>
          </a:p>
          <a:p>
            <a:pPr algn="l">
              <a:lnSpc>
                <a:spcPts val="3919"/>
              </a:lnSpc>
              <a:spcBef>
                <a:spcPct val="0"/>
              </a:spcBef>
            </a:pPr>
          </a:p>
        </p:txBody>
      </p:sp>
      <p:sp>
        <p:nvSpPr>
          <p:cNvPr name="TextBox 11" id="11"/>
          <p:cNvSpPr txBox="true"/>
          <p:nvPr/>
        </p:nvSpPr>
        <p:spPr>
          <a:xfrm rot="0">
            <a:off x="1504564" y="2601770"/>
            <a:ext cx="7058480" cy="4365625"/>
          </a:xfrm>
          <a:prstGeom prst="rect">
            <a:avLst/>
          </a:prstGeom>
        </p:spPr>
        <p:txBody>
          <a:bodyPr anchor="t" rtlCol="false" tIns="0" lIns="0" bIns="0" rIns="0">
            <a:spAutoFit/>
          </a:bodyPr>
          <a:lstStyle/>
          <a:p>
            <a:pPr algn="l">
              <a:lnSpc>
                <a:spcPts val="3499"/>
              </a:lnSpc>
            </a:pPr>
            <a:r>
              <a:rPr lang="en-US" sz="2499" b="true">
                <a:solidFill>
                  <a:srgbClr val="000000"/>
                </a:solidFill>
                <a:latin typeface="Lato Bold"/>
                <a:ea typeface="Lato Bold"/>
                <a:cs typeface="Lato Bold"/>
                <a:sym typeface="Lato Bold"/>
              </a:rPr>
              <a:t>2. Language Strengths Demonstrated:</a:t>
            </a:r>
          </a:p>
          <a:p>
            <a:pPr algn="l">
              <a:lnSpc>
                <a:spcPts val="3499"/>
              </a:lnSpc>
            </a:pPr>
            <a:r>
              <a:rPr lang="en-US" sz="2499">
                <a:solidFill>
                  <a:srgbClr val="000000"/>
                </a:solidFill>
                <a:latin typeface="Lato"/>
                <a:ea typeface="Lato"/>
                <a:cs typeface="Lato"/>
                <a:sym typeface="Lato"/>
              </a:rPr>
              <a:t>·  </a:t>
            </a:r>
            <a:r>
              <a:rPr lang="en-US" sz="2499" b="true">
                <a:solidFill>
                  <a:srgbClr val="000000"/>
                </a:solidFill>
                <a:latin typeface="Lato Bold"/>
                <a:ea typeface="Lato Bold"/>
                <a:cs typeface="Lato Bold"/>
                <a:sym typeface="Lato Bold"/>
              </a:rPr>
              <a:t>Library Use: </a:t>
            </a:r>
            <a:r>
              <a:rPr lang="en-US" sz="2499">
                <a:solidFill>
                  <a:srgbClr val="000000"/>
                </a:solidFill>
                <a:latin typeface="Lato"/>
                <a:ea typeface="Lato"/>
                <a:cs typeface="Lato"/>
                <a:sym typeface="Lato"/>
              </a:rPr>
              <a:t>Utilizes Python’s built-in libraries such as datetime, csv, and collections, showcasing Python’s versatility.</a:t>
            </a:r>
          </a:p>
          <a:p>
            <a:pPr algn="l">
              <a:lnSpc>
                <a:spcPts val="3499"/>
              </a:lnSpc>
            </a:pPr>
            <a:r>
              <a:rPr lang="en-US" sz="2499">
                <a:solidFill>
                  <a:srgbClr val="000000"/>
                </a:solidFill>
                <a:latin typeface="Lato"/>
                <a:ea typeface="Lato"/>
                <a:cs typeface="Lato"/>
                <a:sym typeface="Lato"/>
              </a:rPr>
              <a:t>· </a:t>
            </a:r>
            <a:r>
              <a:rPr lang="en-US" sz="2499" b="true">
                <a:solidFill>
                  <a:srgbClr val="000000"/>
                </a:solidFill>
                <a:latin typeface="Lato Bold"/>
                <a:ea typeface="Lato Bold"/>
                <a:cs typeface="Lato Bold"/>
                <a:sym typeface="Lato Bold"/>
              </a:rPr>
              <a:t>Readability:</a:t>
            </a:r>
            <a:r>
              <a:rPr lang="en-US" sz="2499">
                <a:solidFill>
                  <a:srgbClr val="000000"/>
                </a:solidFill>
                <a:latin typeface="Lato"/>
                <a:ea typeface="Lato"/>
                <a:cs typeface="Lato"/>
                <a:sym typeface="Lato"/>
              </a:rPr>
              <a:t> The code is clear and concise, highlighting Python’s readable syntax.</a:t>
            </a:r>
          </a:p>
          <a:p>
            <a:pPr algn="l">
              <a:lnSpc>
                <a:spcPts val="3499"/>
              </a:lnSpc>
            </a:pPr>
            <a:r>
              <a:rPr lang="en-US" sz="2499">
                <a:solidFill>
                  <a:srgbClr val="000000"/>
                </a:solidFill>
                <a:latin typeface="Lato"/>
                <a:ea typeface="Lato"/>
                <a:cs typeface="Lato"/>
                <a:sym typeface="Lato"/>
              </a:rPr>
              <a:t>·</a:t>
            </a:r>
            <a:r>
              <a:rPr lang="en-US" sz="2499" b="true">
                <a:solidFill>
                  <a:srgbClr val="000000"/>
                </a:solidFill>
                <a:latin typeface="Lato Bold"/>
                <a:ea typeface="Lato Bold"/>
                <a:cs typeface="Lato Bold"/>
                <a:sym typeface="Lato Bold"/>
              </a:rPr>
              <a:t> Flexibility: </a:t>
            </a:r>
            <a:r>
              <a:rPr lang="en-US" sz="2499">
                <a:solidFill>
                  <a:srgbClr val="000000"/>
                </a:solidFill>
                <a:latin typeface="Lato"/>
                <a:ea typeface="Lato"/>
                <a:cs typeface="Lato"/>
                <a:sym typeface="Lato"/>
              </a:rPr>
              <a:t>Python’s dynamic typing and straightforward structure make it easy to extend the application.</a:t>
            </a:r>
          </a:p>
          <a:p>
            <a:pPr algn="l">
              <a:lnSpc>
                <a:spcPts val="3499"/>
              </a:lnSpc>
              <a:spcBef>
                <a:spcPct val="0"/>
              </a:spcBef>
            </a:pPr>
          </a:p>
        </p:txBody>
      </p:sp>
      <p:grpSp>
        <p:nvGrpSpPr>
          <p:cNvPr name="Group 12" id="12"/>
          <p:cNvGrpSpPr/>
          <p:nvPr/>
        </p:nvGrpSpPr>
        <p:grpSpPr>
          <a:xfrm rot="0">
            <a:off x="9742334" y="2151214"/>
            <a:ext cx="8010208" cy="6297125"/>
            <a:chOff x="0" y="0"/>
            <a:chExt cx="2109684" cy="1658502"/>
          </a:xfrm>
        </p:grpSpPr>
        <p:sp>
          <p:nvSpPr>
            <p:cNvPr name="Freeform 13" id="13"/>
            <p:cNvSpPr/>
            <p:nvPr/>
          </p:nvSpPr>
          <p:spPr>
            <a:xfrm flipH="false" flipV="false" rot="0">
              <a:off x="0" y="0"/>
              <a:ext cx="2109685" cy="1658502"/>
            </a:xfrm>
            <a:custGeom>
              <a:avLst/>
              <a:gdLst/>
              <a:ahLst/>
              <a:cxnLst/>
              <a:rect r="r" b="b" t="t" l="l"/>
              <a:pathLst>
                <a:path h="1658502" w="2109685">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14" id="14"/>
            <p:cNvSpPr txBox="true"/>
            <p:nvPr/>
          </p:nvSpPr>
          <p:spPr>
            <a:xfrm>
              <a:off x="0" y="-38100"/>
              <a:ext cx="2109684" cy="1696602"/>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10200820" y="2585830"/>
            <a:ext cx="7058480" cy="2734310"/>
          </a:xfrm>
          <a:prstGeom prst="rect">
            <a:avLst/>
          </a:prstGeom>
        </p:spPr>
        <p:txBody>
          <a:bodyPr anchor="t" rtlCol="false" tIns="0" lIns="0" bIns="0" rIns="0">
            <a:spAutoFit/>
          </a:bodyPr>
          <a:lstStyle/>
          <a:p>
            <a:pPr algn="l">
              <a:lnSpc>
                <a:spcPts val="3639"/>
              </a:lnSpc>
            </a:pPr>
            <a:r>
              <a:rPr lang="en-US" sz="2599" b="true">
                <a:solidFill>
                  <a:srgbClr val="000000"/>
                </a:solidFill>
                <a:latin typeface="Lato Bold"/>
                <a:ea typeface="Lato Bold"/>
                <a:cs typeface="Lato Bold"/>
                <a:sym typeface="Lato Bold"/>
              </a:rPr>
              <a:t>3. Potential Use Cases:</a:t>
            </a:r>
          </a:p>
          <a:p>
            <a:pPr algn="l">
              <a:lnSpc>
                <a:spcPts val="3639"/>
              </a:lnSpc>
            </a:pPr>
            <a:r>
              <a:rPr lang="en-US" sz="2599">
                <a:solidFill>
                  <a:srgbClr val="000000"/>
                </a:solidFill>
                <a:latin typeface="Lato"/>
                <a:ea typeface="Lato"/>
                <a:cs typeface="Lato"/>
                <a:sym typeface="Lato"/>
              </a:rPr>
              <a:t>·   Personal finance management.</a:t>
            </a:r>
          </a:p>
          <a:p>
            <a:pPr algn="l">
              <a:lnSpc>
                <a:spcPts val="3639"/>
              </a:lnSpc>
            </a:pPr>
            <a:r>
              <a:rPr lang="en-US" sz="2599">
                <a:solidFill>
                  <a:srgbClr val="000000"/>
                </a:solidFill>
                <a:latin typeface="Lato"/>
                <a:ea typeface="Lato"/>
                <a:cs typeface="Lato"/>
                <a:sym typeface="Lato"/>
              </a:rPr>
              <a:t>·   Small business expense tracking.</a:t>
            </a:r>
          </a:p>
          <a:p>
            <a:pPr algn="l">
              <a:lnSpc>
                <a:spcPts val="3639"/>
              </a:lnSpc>
            </a:pPr>
            <a:r>
              <a:rPr lang="en-US" sz="2599">
                <a:solidFill>
                  <a:srgbClr val="000000"/>
                </a:solidFill>
                <a:latin typeface="Lato"/>
                <a:ea typeface="Lato"/>
                <a:cs typeface="Lato"/>
                <a:sym typeface="Lato"/>
              </a:rPr>
              <a:t>·   Educational tool for teaching basic programming concepts.</a:t>
            </a:r>
          </a:p>
          <a:p>
            <a:pPr algn="l">
              <a:lnSpc>
                <a:spcPts val="3639"/>
              </a:lnSpc>
              <a:spcBef>
                <a:spcPct val="0"/>
              </a:spcBef>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92749"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622155" y="2777378"/>
            <a:ext cx="17043690" cy="6480922"/>
            <a:chOff x="0" y="0"/>
            <a:chExt cx="4488873" cy="1706909"/>
          </a:xfrm>
        </p:grpSpPr>
        <p:sp>
          <p:nvSpPr>
            <p:cNvPr name="Freeform 5" id="5"/>
            <p:cNvSpPr/>
            <p:nvPr/>
          </p:nvSpPr>
          <p:spPr>
            <a:xfrm flipH="false" flipV="false" rot="0">
              <a:off x="0" y="0"/>
              <a:ext cx="4488873" cy="1706909"/>
            </a:xfrm>
            <a:custGeom>
              <a:avLst/>
              <a:gdLst/>
              <a:ahLst/>
              <a:cxnLst/>
              <a:rect r="r" b="b" t="t" l="l"/>
              <a:pathLst>
                <a:path h="1706909" w="4488873">
                  <a:moveTo>
                    <a:pt x="9085" y="0"/>
                  </a:moveTo>
                  <a:lnTo>
                    <a:pt x="4479788" y="0"/>
                  </a:lnTo>
                  <a:cubicBezTo>
                    <a:pt x="4484805" y="0"/>
                    <a:pt x="4488873" y="4067"/>
                    <a:pt x="4488873" y="9085"/>
                  </a:cubicBezTo>
                  <a:lnTo>
                    <a:pt x="4488873" y="1697825"/>
                  </a:lnTo>
                  <a:cubicBezTo>
                    <a:pt x="4488873" y="1702842"/>
                    <a:pt x="4484805" y="1706909"/>
                    <a:pt x="4479788" y="1706909"/>
                  </a:cubicBezTo>
                  <a:lnTo>
                    <a:pt x="9085" y="1706909"/>
                  </a:lnTo>
                  <a:cubicBezTo>
                    <a:pt x="4067" y="1706909"/>
                    <a:pt x="0" y="1702842"/>
                    <a:pt x="0" y="1697825"/>
                  </a:cubicBezTo>
                  <a:lnTo>
                    <a:pt x="0" y="9085"/>
                  </a:lnTo>
                  <a:cubicBezTo>
                    <a:pt x="0" y="4067"/>
                    <a:pt x="4067" y="0"/>
                    <a:pt x="9085" y="0"/>
                  </a:cubicBezTo>
                  <a:close/>
                </a:path>
              </a:pathLst>
            </a:custGeom>
            <a:solidFill>
              <a:srgbClr val="000000"/>
            </a:solidFill>
            <a:ln w="38100" cap="sq">
              <a:solidFill>
                <a:srgbClr val="FBF9F1"/>
              </a:solidFill>
              <a:prstDash val="solid"/>
              <a:miter/>
            </a:ln>
          </p:spPr>
        </p:sp>
        <p:sp>
          <p:nvSpPr>
            <p:cNvPr name="TextBox 6" id="6"/>
            <p:cNvSpPr txBox="true"/>
            <p:nvPr/>
          </p:nvSpPr>
          <p:spPr>
            <a:xfrm>
              <a:off x="0" y="-38100"/>
              <a:ext cx="4488873" cy="1745009"/>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028700" y="4665737"/>
            <a:ext cx="16087910" cy="3489547"/>
          </a:xfrm>
          <a:prstGeom prst="rect">
            <a:avLst/>
          </a:prstGeom>
        </p:spPr>
        <p:txBody>
          <a:bodyPr anchor="t" rtlCol="false" tIns="0" lIns="0" bIns="0" rIns="0">
            <a:spAutoFit/>
          </a:bodyPr>
          <a:lstStyle/>
          <a:p>
            <a:pPr algn="l">
              <a:lnSpc>
                <a:spcPts val="3487"/>
              </a:lnSpc>
            </a:pPr>
            <a:r>
              <a:rPr lang="en-US" sz="2491" b="true">
                <a:solidFill>
                  <a:srgbClr val="E5E1DA"/>
                </a:solidFill>
                <a:latin typeface="Lato Bold"/>
                <a:ea typeface="Lato Bold"/>
                <a:cs typeface="Lato Bold"/>
                <a:sym typeface="Lato Bold"/>
              </a:rPr>
              <a:t>1.Syntax: </a:t>
            </a:r>
            <a:r>
              <a:rPr lang="en-US" sz="2491">
                <a:solidFill>
                  <a:srgbClr val="E5E1DA"/>
                </a:solidFill>
                <a:latin typeface="Lato"/>
                <a:ea typeface="Lato"/>
                <a:cs typeface="Lato"/>
                <a:sym typeface="Lato"/>
              </a:rPr>
              <a:t>Python has a cleaner, more readable syntax, while PHP's syntax is more suited for embedding within HTML.</a:t>
            </a:r>
          </a:p>
          <a:p>
            <a:pPr algn="l">
              <a:lnSpc>
                <a:spcPts val="3487"/>
              </a:lnSpc>
            </a:pPr>
            <a:r>
              <a:rPr lang="en-US" sz="2491" b="true">
                <a:solidFill>
                  <a:srgbClr val="E5E1DA"/>
                </a:solidFill>
                <a:latin typeface="Lato Bold"/>
                <a:ea typeface="Lato Bold"/>
                <a:cs typeface="Lato Bold"/>
                <a:sym typeface="Lato Bold"/>
              </a:rPr>
              <a:t>2.Performance:</a:t>
            </a:r>
            <a:r>
              <a:rPr lang="en-US" sz="2491">
                <a:solidFill>
                  <a:srgbClr val="E5E1DA"/>
                </a:solidFill>
                <a:latin typeface="Lato"/>
                <a:ea typeface="Lato"/>
                <a:cs typeface="Lato"/>
                <a:sym typeface="Lato"/>
              </a:rPr>
              <a:t> PHP performs better in web environments due to its design as a server-side scripting language.</a:t>
            </a:r>
          </a:p>
          <a:p>
            <a:pPr algn="l">
              <a:lnSpc>
                <a:spcPts val="3487"/>
              </a:lnSpc>
            </a:pPr>
            <a:r>
              <a:rPr lang="en-US" sz="2491" b="true">
                <a:solidFill>
                  <a:srgbClr val="E5E1DA"/>
                </a:solidFill>
                <a:latin typeface="Lato Bold"/>
                <a:ea typeface="Lato Bold"/>
                <a:cs typeface="Lato Bold"/>
                <a:sym typeface="Lato Bold"/>
              </a:rPr>
              <a:t>3.Community Support:</a:t>
            </a:r>
            <a:r>
              <a:rPr lang="en-US" sz="2491">
                <a:solidFill>
                  <a:srgbClr val="E5E1DA"/>
                </a:solidFill>
                <a:latin typeface="Lato"/>
                <a:ea typeface="Lato"/>
                <a:cs typeface="Lato"/>
                <a:sym typeface="Lato"/>
              </a:rPr>
              <a:t> Both languages have robust communities, but Python’s ecosystem is broader for domains outside web development.</a:t>
            </a:r>
          </a:p>
          <a:p>
            <a:pPr algn="l">
              <a:lnSpc>
                <a:spcPts val="3487"/>
              </a:lnSpc>
            </a:pPr>
            <a:r>
              <a:rPr lang="en-US" sz="2491" b="true">
                <a:solidFill>
                  <a:srgbClr val="E5E1DA"/>
                </a:solidFill>
                <a:latin typeface="Lato Bold"/>
                <a:ea typeface="Lato Bold"/>
                <a:cs typeface="Lato Bold"/>
                <a:sym typeface="Lato Bold"/>
              </a:rPr>
              <a:t>4.Use Cases:</a:t>
            </a:r>
            <a:r>
              <a:rPr lang="en-US" sz="2491">
                <a:solidFill>
                  <a:srgbClr val="E5E1DA"/>
                </a:solidFill>
                <a:latin typeface="Lato"/>
                <a:ea typeface="Lato"/>
                <a:cs typeface="Lato"/>
                <a:sym typeface="Lato"/>
              </a:rPr>
              <a:t> Python is more versatile, being used for data science, AI, and automation, while PHP remains dominant in traditional web development.</a:t>
            </a:r>
          </a:p>
          <a:p>
            <a:pPr algn="l">
              <a:lnSpc>
                <a:spcPts val="3487"/>
              </a:lnSpc>
              <a:spcBef>
                <a:spcPct val="0"/>
              </a:spcBef>
            </a:pPr>
          </a:p>
        </p:txBody>
      </p:sp>
      <p:sp>
        <p:nvSpPr>
          <p:cNvPr name="TextBox 8" id="8"/>
          <p:cNvSpPr txBox="true"/>
          <p:nvPr/>
        </p:nvSpPr>
        <p:spPr>
          <a:xfrm rot="0">
            <a:off x="944302" y="3502991"/>
            <a:ext cx="5445149" cy="1028700"/>
          </a:xfrm>
          <a:prstGeom prst="rect">
            <a:avLst/>
          </a:prstGeom>
        </p:spPr>
        <p:txBody>
          <a:bodyPr anchor="t" rtlCol="false" tIns="0" lIns="0" bIns="0" rIns="0">
            <a:spAutoFit/>
          </a:bodyPr>
          <a:lstStyle/>
          <a:p>
            <a:pPr algn="l">
              <a:lnSpc>
                <a:spcPts val="4199"/>
              </a:lnSpc>
            </a:pPr>
            <a:r>
              <a:rPr lang="en-US" sz="2999" b="true">
                <a:solidFill>
                  <a:srgbClr val="FBF9F1"/>
                </a:solidFill>
                <a:latin typeface="Lato Bold"/>
                <a:ea typeface="Lato Bold"/>
                <a:cs typeface="Lato Bold"/>
                <a:sym typeface="Lato Bold"/>
              </a:rPr>
              <a:t> Python vs PHP</a:t>
            </a:r>
          </a:p>
          <a:p>
            <a:pPr algn="l">
              <a:lnSpc>
                <a:spcPts val="4199"/>
              </a:lnSpc>
              <a:spcBef>
                <a:spcPct val="0"/>
              </a:spcBef>
            </a:pPr>
          </a:p>
        </p:txBody>
      </p:sp>
      <p:sp>
        <p:nvSpPr>
          <p:cNvPr name="TextBox 9" id="9"/>
          <p:cNvSpPr txBox="true"/>
          <p:nvPr/>
        </p:nvSpPr>
        <p:spPr>
          <a:xfrm rot="0">
            <a:off x="4525413" y="945000"/>
            <a:ext cx="9237174" cy="214947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COMPARISON AND EVALUATION</a:t>
            </a:r>
          </a:p>
          <a:p>
            <a:pPr algn="ctr">
              <a:lnSpc>
                <a:spcPts val="5500"/>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4983476">
            <a:off x="-2892749"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15372182" y="7222393"/>
            <a:ext cx="6195600" cy="3384081"/>
          </a:xfrm>
          <a:custGeom>
            <a:avLst/>
            <a:gdLst/>
            <a:ahLst/>
            <a:cxnLst/>
            <a:rect r="r" b="b" t="t" l="l"/>
            <a:pathLst>
              <a:path h="3384081" w="6195600">
                <a:moveTo>
                  <a:pt x="0" y="0"/>
                </a:moveTo>
                <a:lnTo>
                  <a:pt x="6195601" y="0"/>
                </a:lnTo>
                <a:lnTo>
                  <a:pt x="6195601" y="3384081"/>
                </a:lnTo>
                <a:lnTo>
                  <a:pt x="0" y="3384081"/>
                </a:lnTo>
                <a:lnTo>
                  <a:pt x="0" y="0"/>
                </a:lnTo>
                <a:close/>
              </a:path>
            </a:pathLst>
          </a:custGeom>
          <a:blipFill>
            <a:blip r:embed="rId3"/>
            <a:stretch>
              <a:fillRect l="-9750" t="0" r="0" b="-143185"/>
            </a:stretch>
          </a:blipFill>
        </p:spPr>
      </p:sp>
      <p:grpSp>
        <p:nvGrpSpPr>
          <p:cNvPr name="Group 4" id="4"/>
          <p:cNvGrpSpPr/>
          <p:nvPr/>
        </p:nvGrpSpPr>
        <p:grpSpPr>
          <a:xfrm rot="0">
            <a:off x="622155" y="2777378"/>
            <a:ext cx="17043690" cy="6480922"/>
            <a:chOff x="0" y="0"/>
            <a:chExt cx="4488873" cy="1706909"/>
          </a:xfrm>
        </p:grpSpPr>
        <p:sp>
          <p:nvSpPr>
            <p:cNvPr name="Freeform 5" id="5"/>
            <p:cNvSpPr/>
            <p:nvPr/>
          </p:nvSpPr>
          <p:spPr>
            <a:xfrm flipH="false" flipV="false" rot="0">
              <a:off x="0" y="0"/>
              <a:ext cx="4488873" cy="1706909"/>
            </a:xfrm>
            <a:custGeom>
              <a:avLst/>
              <a:gdLst/>
              <a:ahLst/>
              <a:cxnLst/>
              <a:rect r="r" b="b" t="t" l="l"/>
              <a:pathLst>
                <a:path h="1706909" w="4488873">
                  <a:moveTo>
                    <a:pt x="9085" y="0"/>
                  </a:moveTo>
                  <a:lnTo>
                    <a:pt x="4479788" y="0"/>
                  </a:lnTo>
                  <a:cubicBezTo>
                    <a:pt x="4484805" y="0"/>
                    <a:pt x="4488873" y="4067"/>
                    <a:pt x="4488873" y="9085"/>
                  </a:cubicBezTo>
                  <a:lnTo>
                    <a:pt x="4488873" y="1697825"/>
                  </a:lnTo>
                  <a:cubicBezTo>
                    <a:pt x="4488873" y="1702842"/>
                    <a:pt x="4484805" y="1706909"/>
                    <a:pt x="4479788" y="1706909"/>
                  </a:cubicBezTo>
                  <a:lnTo>
                    <a:pt x="9085" y="1706909"/>
                  </a:lnTo>
                  <a:cubicBezTo>
                    <a:pt x="4067" y="1706909"/>
                    <a:pt x="0" y="1702842"/>
                    <a:pt x="0" y="1697825"/>
                  </a:cubicBezTo>
                  <a:lnTo>
                    <a:pt x="0" y="9085"/>
                  </a:lnTo>
                  <a:cubicBezTo>
                    <a:pt x="0" y="4067"/>
                    <a:pt x="4067" y="0"/>
                    <a:pt x="9085" y="0"/>
                  </a:cubicBezTo>
                  <a:close/>
                </a:path>
              </a:pathLst>
            </a:custGeom>
            <a:solidFill>
              <a:srgbClr val="000000"/>
            </a:solidFill>
            <a:ln w="38100" cap="sq">
              <a:solidFill>
                <a:srgbClr val="FBF9F1"/>
              </a:solidFill>
              <a:prstDash val="solid"/>
              <a:miter/>
            </a:ln>
          </p:spPr>
        </p:sp>
        <p:sp>
          <p:nvSpPr>
            <p:cNvPr name="TextBox 6" id="6"/>
            <p:cNvSpPr txBox="true"/>
            <p:nvPr/>
          </p:nvSpPr>
          <p:spPr>
            <a:xfrm>
              <a:off x="0" y="-38100"/>
              <a:ext cx="4488873" cy="1745009"/>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028700" y="4665737"/>
            <a:ext cx="16087910" cy="3489547"/>
          </a:xfrm>
          <a:prstGeom prst="rect">
            <a:avLst/>
          </a:prstGeom>
        </p:spPr>
        <p:txBody>
          <a:bodyPr anchor="t" rtlCol="false" tIns="0" lIns="0" bIns="0" rIns="0">
            <a:spAutoFit/>
          </a:bodyPr>
          <a:lstStyle/>
          <a:p>
            <a:pPr algn="l">
              <a:lnSpc>
                <a:spcPts val="3487"/>
              </a:lnSpc>
            </a:pPr>
            <a:r>
              <a:rPr lang="en-US" sz="2491" b="true">
                <a:solidFill>
                  <a:srgbClr val="E5E1DA"/>
                </a:solidFill>
                <a:latin typeface="Lato Bold"/>
                <a:ea typeface="Lato Bold"/>
                <a:cs typeface="Lato Bold"/>
                <a:sym typeface="Lato Bold"/>
              </a:rPr>
              <a:t>1.Syntax: </a:t>
            </a:r>
            <a:r>
              <a:rPr lang="en-US" sz="2491">
                <a:solidFill>
                  <a:srgbClr val="E5E1DA"/>
                </a:solidFill>
                <a:latin typeface="Lato"/>
                <a:ea typeface="Lato"/>
                <a:cs typeface="Lato"/>
                <a:sym typeface="Lato"/>
              </a:rPr>
              <a:t>Both Python and Ruby are known for readability, but Ruby emphasizes elegance, whereas Python prioritizes simplicity.</a:t>
            </a:r>
          </a:p>
          <a:p>
            <a:pPr algn="l">
              <a:lnSpc>
                <a:spcPts val="3487"/>
              </a:lnSpc>
            </a:pPr>
            <a:r>
              <a:rPr lang="en-US" sz="2491" b="true">
                <a:solidFill>
                  <a:srgbClr val="E5E1DA"/>
                </a:solidFill>
                <a:latin typeface="Lato Bold"/>
                <a:ea typeface="Lato Bold"/>
                <a:cs typeface="Lato Bold"/>
                <a:sym typeface="Lato Bold"/>
              </a:rPr>
              <a:t>2.Performance:</a:t>
            </a:r>
            <a:r>
              <a:rPr lang="en-US" sz="2491">
                <a:solidFill>
                  <a:srgbClr val="E5E1DA"/>
                </a:solidFill>
                <a:latin typeface="Lato"/>
                <a:ea typeface="Lato"/>
                <a:cs typeface="Lato"/>
                <a:sym typeface="Lato"/>
              </a:rPr>
              <a:t> Ruby’s performance is comparable to Python, though specific applications may favor one over the other.</a:t>
            </a:r>
          </a:p>
          <a:p>
            <a:pPr algn="l">
              <a:lnSpc>
                <a:spcPts val="3487"/>
              </a:lnSpc>
            </a:pPr>
            <a:r>
              <a:rPr lang="en-US" sz="2491" b="true">
                <a:solidFill>
                  <a:srgbClr val="E5E1DA"/>
                </a:solidFill>
                <a:latin typeface="Lato Bold"/>
                <a:ea typeface="Lato Bold"/>
                <a:cs typeface="Lato Bold"/>
                <a:sym typeface="Lato Bold"/>
              </a:rPr>
              <a:t>3.Community Support: </a:t>
            </a:r>
            <a:r>
              <a:rPr lang="en-US" sz="2491">
                <a:solidFill>
                  <a:srgbClr val="E5E1DA"/>
                </a:solidFill>
                <a:latin typeface="Lato"/>
                <a:ea typeface="Lato"/>
                <a:cs typeface="Lato"/>
                <a:sym typeface="Lato"/>
              </a:rPr>
              <a:t>Python’s community is larger, but Ruby has strong support, especially in web development.</a:t>
            </a:r>
          </a:p>
          <a:p>
            <a:pPr algn="l">
              <a:lnSpc>
                <a:spcPts val="3487"/>
              </a:lnSpc>
            </a:pPr>
            <a:r>
              <a:rPr lang="en-US" sz="2491" b="true">
                <a:solidFill>
                  <a:srgbClr val="E5E1DA"/>
                </a:solidFill>
                <a:latin typeface="Lato Bold"/>
                <a:ea typeface="Lato Bold"/>
                <a:cs typeface="Lato Bold"/>
                <a:sym typeface="Lato Bold"/>
              </a:rPr>
              <a:t>4.Use Cases: </a:t>
            </a:r>
            <a:r>
              <a:rPr lang="en-US" sz="2491">
                <a:solidFill>
                  <a:srgbClr val="E5E1DA"/>
                </a:solidFill>
                <a:latin typeface="Lato"/>
                <a:ea typeface="Lato"/>
                <a:cs typeface="Lato"/>
                <a:sym typeface="Lato"/>
              </a:rPr>
              <a:t>Ruby is primarily used for web applications with frameworks like Ruby on Rails, while Python is more general-purpose.</a:t>
            </a:r>
          </a:p>
          <a:p>
            <a:pPr algn="l">
              <a:lnSpc>
                <a:spcPts val="3487"/>
              </a:lnSpc>
              <a:spcBef>
                <a:spcPct val="0"/>
              </a:spcBef>
            </a:pPr>
          </a:p>
        </p:txBody>
      </p:sp>
      <p:sp>
        <p:nvSpPr>
          <p:cNvPr name="TextBox 8" id="8"/>
          <p:cNvSpPr txBox="true"/>
          <p:nvPr/>
        </p:nvSpPr>
        <p:spPr>
          <a:xfrm rot="0">
            <a:off x="944302" y="3502991"/>
            <a:ext cx="5445149" cy="1028700"/>
          </a:xfrm>
          <a:prstGeom prst="rect">
            <a:avLst/>
          </a:prstGeom>
        </p:spPr>
        <p:txBody>
          <a:bodyPr anchor="t" rtlCol="false" tIns="0" lIns="0" bIns="0" rIns="0">
            <a:spAutoFit/>
          </a:bodyPr>
          <a:lstStyle/>
          <a:p>
            <a:pPr algn="l">
              <a:lnSpc>
                <a:spcPts val="4199"/>
              </a:lnSpc>
            </a:pPr>
            <a:r>
              <a:rPr lang="en-US" sz="2999" b="true">
                <a:solidFill>
                  <a:srgbClr val="FBF9F1"/>
                </a:solidFill>
                <a:latin typeface="Lato Bold"/>
                <a:ea typeface="Lato Bold"/>
                <a:cs typeface="Lato Bold"/>
                <a:sym typeface="Lato Bold"/>
              </a:rPr>
              <a:t>Python vs Ruby</a:t>
            </a:r>
          </a:p>
          <a:p>
            <a:pPr algn="l">
              <a:lnSpc>
                <a:spcPts val="4199"/>
              </a:lnSpc>
              <a:spcBef>
                <a:spcPct val="0"/>
              </a:spcBef>
            </a:pPr>
          </a:p>
        </p:txBody>
      </p:sp>
      <p:sp>
        <p:nvSpPr>
          <p:cNvPr name="TextBox 9" id="9"/>
          <p:cNvSpPr txBox="true"/>
          <p:nvPr/>
        </p:nvSpPr>
        <p:spPr>
          <a:xfrm rot="0">
            <a:off x="4525413" y="945000"/>
            <a:ext cx="9237174" cy="214947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COMPARISON AND EVALUATION</a:t>
            </a:r>
          </a:p>
          <a:p>
            <a:pPr algn="ctr">
              <a:lnSpc>
                <a:spcPts val="5500"/>
              </a:lnSpc>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7116894" y="-3283768"/>
            <a:ext cx="9744477" cy="7040385"/>
          </a:xfrm>
          <a:custGeom>
            <a:avLst/>
            <a:gdLst/>
            <a:ahLst/>
            <a:cxnLst/>
            <a:rect r="r" b="b" t="t" l="l"/>
            <a:pathLst>
              <a:path h="7040385" w="9744477">
                <a:moveTo>
                  <a:pt x="0" y="0"/>
                </a:moveTo>
                <a:lnTo>
                  <a:pt x="9744477" y="0"/>
                </a:lnTo>
                <a:lnTo>
                  <a:pt x="9744477" y="7040384"/>
                </a:lnTo>
                <a:lnTo>
                  <a:pt x="0" y="7040384"/>
                </a:lnTo>
                <a:lnTo>
                  <a:pt x="0" y="0"/>
                </a:lnTo>
                <a:close/>
              </a:path>
            </a:pathLst>
          </a:custGeom>
          <a:blipFill>
            <a:blip r:embed="rId2"/>
            <a:stretch>
              <a:fillRect l="0" t="0" r="0" b="0"/>
            </a:stretch>
          </a:blipFill>
        </p:spPr>
      </p:sp>
      <p:sp>
        <p:nvSpPr>
          <p:cNvPr name="Freeform 3" id="3"/>
          <p:cNvSpPr/>
          <p:nvPr/>
        </p:nvSpPr>
        <p:spPr>
          <a:xfrm flipH="false" flipV="false" rot="7410612">
            <a:off x="15236894" y="3514366"/>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TextBox 4" id="4"/>
          <p:cNvSpPr txBox="true"/>
          <p:nvPr/>
        </p:nvSpPr>
        <p:spPr>
          <a:xfrm rot="0">
            <a:off x="7422247" y="878173"/>
            <a:ext cx="4891574" cy="1319405"/>
          </a:xfrm>
          <a:prstGeom prst="rect">
            <a:avLst/>
          </a:prstGeom>
        </p:spPr>
        <p:txBody>
          <a:bodyPr anchor="t" rtlCol="false" tIns="0" lIns="0" bIns="0" rIns="0">
            <a:spAutoFit/>
          </a:bodyPr>
          <a:lstStyle/>
          <a:p>
            <a:pPr algn="l">
              <a:lnSpc>
                <a:spcPts val="4968"/>
              </a:lnSpc>
            </a:pPr>
            <a:r>
              <a:rPr lang="en-US" sz="4516" b="true">
                <a:solidFill>
                  <a:srgbClr val="FBF9F1"/>
                </a:solidFill>
                <a:latin typeface="Poppins Bold"/>
                <a:ea typeface="Poppins Bold"/>
                <a:cs typeface="Poppins Bold"/>
                <a:sym typeface="Poppins Bold"/>
              </a:rPr>
              <a:t>CONCLUSION</a:t>
            </a:r>
          </a:p>
          <a:p>
            <a:pPr algn="l">
              <a:lnSpc>
                <a:spcPts val="4968"/>
              </a:lnSpc>
            </a:pPr>
          </a:p>
        </p:txBody>
      </p:sp>
      <p:grpSp>
        <p:nvGrpSpPr>
          <p:cNvPr name="Group 5" id="5"/>
          <p:cNvGrpSpPr/>
          <p:nvPr/>
        </p:nvGrpSpPr>
        <p:grpSpPr>
          <a:xfrm rot="0">
            <a:off x="5231774" y="701817"/>
            <a:ext cx="8551134" cy="1084710"/>
            <a:chOff x="0" y="0"/>
            <a:chExt cx="2252151" cy="285685"/>
          </a:xfrm>
        </p:grpSpPr>
        <p:sp>
          <p:nvSpPr>
            <p:cNvPr name="Freeform 6" id="6"/>
            <p:cNvSpPr/>
            <p:nvPr/>
          </p:nvSpPr>
          <p:spPr>
            <a:xfrm flipH="false" flipV="false" rot="0">
              <a:off x="0" y="0"/>
              <a:ext cx="2252151" cy="285685"/>
            </a:xfrm>
            <a:custGeom>
              <a:avLst/>
              <a:gdLst/>
              <a:ahLst/>
              <a:cxnLst/>
              <a:rect r="r" b="b" t="t" l="l"/>
              <a:pathLst>
                <a:path h="285685" w="2252151">
                  <a:moveTo>
                    <a:pt x="54322" y="0"/>
                  </a:moveTo>
                  <a:lnTo>
                    <a:pt x="2197829" y="0"/>
                  </a:lnTo>
                  <a:cubicBezTo>
                    <a:pt x="2212236" y="0"/>
                    <a:pt x="2226053" y="5723"/>
                    <a:pt x="2236240" y="15911"/>
                  </a:cubicBezTo>
                  <a:cubicBezTo>
                    <a:pt x="2246427" y="26098"/>
                    <a:pt x="2252151" y="39915"/>
                    <a:pt x="2252151" y="54322"/>
                  </a:cubicBezTo>
                  <a:lnTo>
                    <a:pt x="2252151" y="231363"/>
                  </a:lnTo>
                  <a:cubicBezTo>
                    <a:pt x="2252151" y="261364"/>
                    <a:pt x="2227830" y="285685"/>
                    <a:pt x="2197829" y="285685"/>
                  </a:cubicBezTo>
                  <a:lnTo>
                    <a:pt x="54322" y="285685"/>
                  </a:lnTo>
                  <a:cubicBezTo>
                    <a:pt x="39915" y="285685"/>
                    <a:pt x="26098" y="279962"/>
                    <a:pt x="15911" y="269774"/>
                  </a:cubicBezTo>
                  <a:cubicBezTo>
                    <a:pt x="5723" y="259587"/>
                    <a:pt x="0" y="245770"/>
                    <a:pt x="0" y="231363"/>
                  </a:cubicBezTo>
                  <a:lnTo>
                    <a:pt x="0" y="54322"/>
                  </a:lnTo>
                  <a:cubicBezTo>
                    <a:pt x="0" y="24321"/>
                    <a:pt x="24321" y="0"/>
                    <a:pt x="54322" y="0"/>
                  </a:cubicBezTo>
                  <a:close/>
                </a:path>
              </a:pathLst>
            </a:custGeom>
            <a:solidFill>
              <a:srgbClr val="000000">
                <a:alpha val="0"/>
              </a:srgbClr>
            </a:solidFill>
            <a:ln w="38100" cap="rnd">
              <a:solidFill>
                <a:srgbClr val="FBF9F1"/>
              </a:solidFill>
              <a:prstDash val="solid"/>
              <a:round/>
            </a:ln>
          </p:spPr>
        </p:sp>
        <p:sp>
          <p:nvSpPr>
            <p:cNvPr name="TextBox 7" id="7"/>
            <p:cNvSpPr txBox="true"/>
            <p:nvPr/>
          </p:nvSpPr>
          <p:spPr>
            <a:xfrm>
              <a:off x="0" y="-38100"/>
              <a:ext cx="2252151" cy="323785"/>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7843971" y="6279370"/>
            <a:ext cx="2600058" cy="2666740"/>
          </a:xfrm>
          <a:custGeom>
            <a:avLst/>
            <a:gdLst/>
            <a:ahLst/>
            <a:cxnLst/>
            <a:rect r="r" b="b" t="t" l="l"/>
            <a:pathLst>
              <a:path h="2666740" w="2600058">
                <a:moveTo>
                  <a:pt x="0" y="0"/>
                </a:moveTo>
                <a:lnTo>
                  <a:pt x="2600058" y="0"/>
                </a:lnTo>
                <a:lnTo>
                  <a:pt x="2600058" y="2666739"/>
                </a:lnTo>
                <a:lnTo>
                  <a:pt x="0" y="2666739"/>
                </a:lnTo>
                <a:lnTo>
                  <a:pt x="0" y="0"/>
                </a:lnTo>
                <a:close/>
              </a:path>
            </a:pathLst>
          </a:custGeom>
          <a:blipFill>
            <a:blip r:embed="rId3"/>
            <a:stretch>
              <a:fillRect l="-1282" t="0" r="-1282" b="0"/>
            </a:stretch>
          </a:blipFill>
        </p:spPr>
      </p:sp>
      <p:sp>
        <p:nvSpPr>
          <p:cNvPr name="TextBox 9" id="9"/>
          <p:cNvSpPr txBox="true"/>
          <p:nvPr/>
        </p:nvSpPr>
        <p:spPr>
          <a:xfrm rot="0">
            <a:off x="3643619" y="2775379"/>
            <a:ext cx="11000761" cy="3322320"/>
          </a:xfrm>
          <a:prstGeom prst="rect">
            <a:avLst/>
          </a:prstGeom>
        </p:spPr>
        <p:txBody>
          <a:bodyPr anchor="t" rtlCol="false" tIns="0" lIns="0" bIns="0" rIns="0">
            <a:spAutoFit/>
          </a:bodyPr>
          <a:lstStyle/>
          <a:p>
            <a:pPr algn="l">
              <a:lnSpc>
                <a:spcPts val="3779"/>
              </a:lnSpc>
            </a:pPr>
            <a:r>
              <a:rPr lang="en-US" sz="2700">
                <a:solidFill>
                  <a:srgbClr val="E5E1DA"/>
                </a:solidFill>
                <a:latin typeface="Lato"/>
                <a:ea typeface="Lato"/>
                <a:cs typeface="Lato"/>
                <a:sym typeface="Lato"/>
              </a:rPr>
              <a:t>Python’s simplicity, versatility, and extensive library support make it an excellent choice for both beginners and professionals. While it may not be the fastest language, its ease of use and applicability in diverse domains ensure its relevance in modern software development. Through the practical implementation of an Expense Tracker application, this project demonstrates Python’s potential in financial management tasks.</a:t>
            </a:r>
          </a:p>
          <a:p>
            <a:pPr algn="l">
              <a:lnSpc>
                <a:spcPts val="3779"/>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1542318">
            <a:off x="12037037"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grpSp>
        <p:nvGrpSpPr>
          <p:cNvPr name="Group 3" id="3"/>
          <p:cNvGrpSpPr/>
          <p:nvPr/>
        </p:nvGrpSpPr>
        <p:grpSpPr>
          <a:xfrm rot="0">
            <a:off x="725985" y="3328995"/>
            <a:ext cx="15148103" cy="6232551"/>
            <a:chOff x="0" y="0"/>
            <a:chExt cx="3989624" cy="1641495"/>
          </a:xfrm>
        </p:grpSpPr>
        <p:sp>
          <p:nvSpPr>
            <p:cNvPr name="Freeform 4" id="4"/>
            <p:cNvSpPr/>
            <p:nvPr/>
          </p:nvSpPr>
          <p:spPr>
            <a:xfrm flipH="false" flipV="false" rot="0">
              <a:off x="0" y="0"/>
              <a:ext cx="3989624" cy="1641495"/>
            </a:xfrm>
            <a:custGeom>
              <a:avLst/>
              <a:gdLst/>
              <a:ahLst/>
              <a:cxnLst/>
              <a:rect r="r" b="b" t="t" l="l"/>
              <a:pathLst>
                <a:path h="1641495" w="3989624">
                  <a:moveTo>
                    <a:pt x="10222" y="0"/>
                  </a:moveTo>
                  <a:lnTo>
                    <a:pt x="3979402" y="0"/>
                  </a:lnTo>
                  <a:cubicBezTo>
                    <a:pt x="3982113" y="0"/>
                    <a:pt x="3984713" y="1077"/>
                    <a:pt x="3986630" y="2994"/>
                  </a:cubicBezTo>
                  <a:cubicBezTo>
                    <a:pt x="3988546" y="4911"/>
                    <a:pt x="3989624" y="7511"/>
                    <a:pt x="3989624" y="10222"/>
                  </a:cubicBezTo>
                  <a:lnTo>
                    <a:pt x="3989624" y="1631273"/>
                  </a:lnTo>
                  <a:cubicBezTo>
                    <a:pt x="3989624" y="1633984"/>
                    <a:pt x="3988546" y="1636584"/>
                    <a:pt x="3986630" y="1638501"/>
                  </a:cubicBezTo>
                  <a:cubicBezTo>
                    <a:pt x="3984713" y="1640418"/>
                    <a:pt x="3982113" y="1641495"/>
                    <a:pt x="3979402" y="1641495"/>
                  </a:cubicBezTo>
                  <a:lnTo>
                    <a:pt x="10222" y="1641495"/>
                  </a:lnTo>
                  <a:cubicBezTo>
                    <a:pt x="7511" y="1641495"/>
                    <a:pt x="4911" y="1640418"/>
                    <a:pt x="2994" y="1638501"/>
                  </a:cubicBezTo>
                  <a:cubicBezTo>
                    <a:pt x="1077" y="1636584"/>
                    <a:pt x="0" y="1633984"/>
                    <a:pt x="0" y="1631273"/>
                  </a:cubicBezTo>
                  <a:lnTo>
                    <a:pt x="0" y="10222"/>
                  </a:lnTo>
                  <a:cubicBezTo>
                    <a:pt x="0" y="7511"/>
                    <a:pt x="1077" y="4911"/>
                    <a:pt x="2994" y="2994"/>
                  </a:cubicBezTo>
                  <a:cubicBezTo>
                    <a:pt x="4911" y="1077"/>
                    <a:pt x="7511" y="0"/>
                    <a:pt x="10222" y="0"/>
                  </a:cubicBezTo>
                  <a:close/>
                </a:path>
              </a:pathLst>
            </a:custGeom>
            <a:solidFill>
              <a:srgbClr val="000000"/>
            </a:solidFill>
            <a:ln w="38100" cap="sq">
              <a:solidFill>
                <a:srgbClr val="E5E1DA"/>
              </a:solidFill>
              <a:prstDash val="solid"/>
              <a:miter/>
            </a:ln>
          </p:spPr>
        </p:sp>
        <p:sp>
          <p:nvSpPr>
            <p:cNvPr name="TextBox 5" id="5"/>
            <p:cNvSpPr txBox="true"/>
            <p:nvPr/>
          </p:nvSpPr>
          <p:spPr>
            <a:xfrm>
              <a:off x="0" y="-66675"/>
              <a:ext cx="3989624" cy="1708170"/>
            </a:xfrm>
            <a:prstGeom prst="rect">
              <a:avLst/>
            </a:prstGeom>
          </p:spPr>
          <p:txBody>
            <a:bodyPr anchor="ctr" rtlCol="false" tIns="50800" lIns="50800" bIns="50800" rIns="50800"/>
            <a:lstStyle/>
            <a:p>
              <a:pPr algn="ctr">
                <a:lnSpc>
                  <a:spcPts val="3919"/>
                </a:lnSpc>
              </a:pPr>
              <a:r>
                <a:rPr lang="en-US" sz="2799">
                  <a:solidFill>
                    <a:srgbClr val="FFFFFF"/>
                  </a:solidFill>
                  <a:latin typeface="Lato"/>
                  <a:ea typeface="Lato"/>
                  <a:cs typeface="Lato"/>
                  <a:sym typeface="Lato"/>
                </a:rPr>
                <a:t>Python was created by Guido van Rossum and first released in 1991. The language was designed to emphasize readability and simplicity, making it beginner-friendly. Over the years, Python has become one of the most widely used programming languages, with major milestones including the release of Python 2 (2000) and Python 3 (2008). Python 3 addressed backward compatibility issues and introduced significant improvements in syntax and functionality. Its adoption has been fueled by its applicability across web development, data science, automation, and artificial intelligence.</a:t>
              </a:r>
            </a:p>
            <a:p>
              <a:pPr algn="ctr">
                <a:lnSpc>
                  <a:spcPts val="3919"/>
                </a:lnSpc>
              </a:pPr>
            </a:p>
          </p:txBody>
        </p:sp>
      </p:grpSp>
      <p:sp>
        <p:nvSpPr>
          <p:cNvPr name="Freeform 6" id="6"/>
          <p:cNvSpPr/>
          <p:nvPr/>
        </p:nvSpPr>
        <p:spPr>
          <a:xfrm flipH="false" flipV="false" rot="0">
            <a:off x="-2147874" y="7962921"/>
            <a:ext cx="5747719" cy="3384081"/>
          </a:xfrm>
          <a:custGeom>
            <a:avLst/>
            <a:gdLst/>
            <a:ahLst/>
            <a:cxnLst/>
            <a:rect r="r" b="b" t="t" l="l"/>
            <a:pathLst>
              <a:path h="3384081" w="5747719">
                <a:moveTo>
                  <a:pt x="0" y="0"/>
                </a:moveTo>
                <a:lnTo>
                  <a:pt x="5747719" y="0"/>
                </a:lnTo>
                <a:lnTo>
                  <a:pt x="5747719" y="3384080"/>
                </a:lnTo>
                <a:lnTo>
                  <a:pt x="0" y="3384080"/>
                </a:lnTo>
                <a:lnTo>
                  <a:pt x="0" y="0"/>
                </a:lnTo>
                <a:close/>
              </a:path>
            </a:pathLst>
          </a:custGeom>
          <a:blipFill>
            <a:blip r:embed="rId3"/>
            <a:stretch>
              <a:fillRect l="-18302" t="0" r="0" b="-143185"/>
            </a:stretch>
          </a:blipFill>
        </p:spPr>
      </p:sp>
      <p:sp>
        <p:nvSpPr>
          <p:cNvPr name="TextBox 7" id="7"/>
          <p:cNvSpPr txBox="true"/>
          <p:nvPr/>
        </p:nvSpPr>
        <p:spPr>
          <a:xfrm rot="0">
            <a:off x="725985" y="1360819"/>
            <a:ext cx="10839203" cy="1852930"/>
          </a:xfrm>
          <a:prstGeom prst="rect">
            <a:avLst/>
          </a:prstGeom>
        </p:spPr>
        <p:txBody>
          <a:bodyPr anchor="t" rtlCol="false" tIns="0" lIns="0" bIns="0" rIns="0">
            <a:spAutoFit/>
          </a:bodyPr>
          <a:lstStyle/>
          <a:p>
            <a:pPr algn="l">
              <a:lnSpc>
                <a:spcPts val="7040"/>
              </a:lnSpc>
            </a:pPr>
            <a:r>
              <a:rPr lang="en-US" sz="6400" b="true">
                <a:solidFill>
                  <a:srgbClr val="FBF9F1"/>
                </a:solidFill>
                <a:latin typeface="Poppins Bold"/>
                <a:ea typeface="Poppins Bold"/>
                <a:cs typeface="Poppins Bold"/>
                <a:sym typeface="Poppins Bold"/>
              </a:rPr>
              <a:t>HISTORY AND EVOLUTION</a:t>
            </a:r>
          </a:p>
          <a:p>
            <a:pPr algn="l">
              <a:lnSpc>
                <a:spcPts val="7040"/>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28665" y="645697"/>
            <a:ext cx="16598104" cy="995428"/>
            <a:chOff x="0" y="0"/>
            <a:chExt cx="4371517" cy="262170"/>
          </a:xfrm>
        </p:grpSpPr>
        <p:sp>
          <p:nvSpPr>
            <p:cNvPr name="Freeform 3" id="3"/>
            <p:cNvSpPr/>
            <p:nvPr/>
          </p:nvSpPr>
          <p:spPr>
            <a:xfrm flipH="false" flipV="false" rot="0">
              <a:off x="0" y="0"/>
              <a:ext cx="4371517" cy="262170"/>
            </a:xfrm>
            <a:custGeom>
              <a:avLst/>
              <a:gdLst/>
              <a:ahLst/>
              <a:cxnLst/>
              <a:rect r="r" b="b" t="t" l="l"/>
              <a:pathLst>
                <a:path h="262170" w="4371517">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4371517" cy="30027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true" flipV="false" rot="2100837">
            <a:off x="11344393" y="428119"/>
            <a:ext cx="8310061" cy="8781453"/>
          </a:xfrm>
          <a:custGeom>
            <a:avLst/>
            <a:gdLst/>
            <a:ahLst/>
            <a:cxnLst/>
            <a:rect r="r" b="b" t="t" l="l"/>
            <a:pathLst>
              <a:path h="8781453" w="8310061">
                <a:moveTo>
                  <a:pt x="8310061" y="0"/>
                </a:moveTo>
                <a:lnTo>
                  <a:pt x="0" y="0"/>
                </a:lnTo>
                <a:lnTo>
                  <a:pt x="0" y="8781453"/>
                </a:lnTo>
                <a:lnTo>
                  <a:pt x="8310061" y="8781453"/>
                </a:lnTo>
                <a:lnTo>
                  <a:pt x="8310061" y="0"/>
                </a:lnTo>
                <a:close/>
              </a:path>
            </a:pathLst>
          </a:custGeom>
          <a:blipFill>
            <a:blip r:embed="rId2"/>
            <a:stretch>
              <a:fillRect l="0" t="0" r="-381" b="-1869"/>
            </a:stretch>
          </a:blipFill>
        </p:spPr>
      </p:sp>
      <p:sp>
        <p:nvSpPr>
          <p:cNvPr name="Freeform 6" id="6"/>
          <p:cNvSpPr/>
          <p:nvPr/>
        </p:nvSpPr>
        <p:spPr>
          <a:xfrm flipH="false" flipV="false" rot="0">
            <a:off x="1171305" y="879197"/>
            <a:ext cx="528429" cy="528429"/>
          </a:xfrm>
          <a:custGeom>
            <a:avLst/>
            <a:gdLst/>
            <a:ahLst/>
            <a:cxnLst/>
            <a:rect r="r" b="b" t="t" l="l"/>
            <a:pathLst>
              <a:path h="528429" w="528429">
                <a:moveTo>
                  <a:pt x="0" y="0"/>
                </a:moveTo>
                <a:lnTo>
                  <a:pt x="528429" y="0"/>
                </a:lnTo>
                <a:lnTo>
                  <a:pt x="528429" y="528429"/>
                </a:lnTo>
                <a:lnTo>
                  <a:pt x="0" y="5284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942087" y="812522"/>
            <a:ext cx="4535372" cy="1073785"/>
          </a:xfrm>
          <a:prstGeom prst="rect">
            <a:avLst/>
          </a:prstGeom>
        </p:spPr>
        <p:txBody>
          <a:bodyPr anchor="t" rtlCol="false" tIns="0" lIns="0" bIns="0" rIns="0">
            <a:spAutoFit/>
          </a:bodyPr>
          <a:lstStyle/>
          <a:p>
            <a:pPr algn="l">
              <a:lnSpc>
                <a:spcPts val="4339"/>
              </a:lnSpc>
            </a:pPr>
            <a:r>
              <a:rPr lang="en-US" sz="3099" b="true">
                <a:solidFill>
                  <a:srgbClr val="E5E1DA"/>
                </a:solidFill>
                <a:latin typeface="Lato Bold"/>
                <a:ea typeface="Lato Bold"/>
                <a:cs typeface="Lato Bold"/>
                <a:sym typeface="Lato Bold"/>
              </a:rPr>
              <a:t>Resources Used:</a:t>
            </a:r>
          </a:p>
          <a:p>
            <a:pPr algn="l">
              <a:lnSpc>
                <a:spcPts val="4339"/>
              </a:lnSpc>
              <a:spcBef>
                <a:spcPct val="0"/>
              </a:spcBef>
            </a:pPr>
          </a:p>
        </p:txBody>
      </p:sp>
      <p:sp>
        <p:nvSpPr>
          <p:cNvPr name="TextBox 8" id="8"/>
          <p:cNvSpPr txBox="true"/>
          <p:nvPr/>
        </p:nvSpPr>
        <p:spPr>
          <a:xfrm rot="0">
            <a:off x="1184267" y="3198687"/>
            <a:ext cx="7959733" cy="4503423"/>
          </a:xfrm>
          <a:prstGeom prst="rect">
            <a:avLst/>
          </a:prstGeom>
        </p:spPr>
        <p:txBody>
          <a:bodyPr anchor="t" rtlCol="false" tIns="0" lIns="0" bIns="0" rIns="0">
            <a:spAutoFit/>
          </a:bodyPr>
          <a:lstStyle/>
          <a:p>
            <a:pPr algn="l">
              <a:lnSpc>
                <a:spcPts val="3960"/>
              </a:lnSpc>
            </a:pPr>
            <a:r>
              <a:rPr lang="en-US" sz="3600">
                <a:solidFill>
                  <a:srgbClr val="FBF9F1"/>
                </a:solidFill>
                <a:latin typeface="Poppins"/>
                <a:ea typeface="Poppins"/>
                <a:cs typeface="Poppins"/>
                <a:sym typeface="Poppins"/>
              </a:rPr>
              <a:t>* Official Python Documentation</a:t>
            </a:r>
          </a:p>
          <a:p>
            <a:pPr algn="l">
              <a:lnSpc>
                <a:spcPts val="3960"/>
              </a:lnSpc>
            </a:pPr>
            <a:r>
              <a:rPr lang="en-US" sz="3600">
                <a:solidFill>
                  <a:srgbClr val="FBF9F1"/>
                </a:solidFill>
                <a:latin typeface="Poppins"/>
                <a:ea typeface="Poppins"/>
                <a:cs typeface="Poppins"/>
                <a:sym typeface="Poppins"/>
              </a:rPr>
              <a:t>* Tutorials on Python libraries (e.g., Real Python, GeeksforGeeks)</a:t>
            </a:r>
          </a:p>
          <a:p>
            <a:pPr algn="l">
              <a:lnSpc>
                <a:spcPts val="3960"/>
              </a:lnSpc>
            </a:pPr>
            <a:r>
              <a:rPr lang="en-US" sz="3600">
                <a:solidFill>
                  <a:srgbClr val="FBF9F1"/>
                </a:solidFill>
                <a:latin typeface="Poppins"/>
                <a:ea typeface="Poppins"/>
                <a:cs typeface="Poppins"/>
                <a:sym typeface="Poppins"/>
              </a:rPr>
              <a:t>* GitHub for version control</a:t>
            </a:r>
          </a:p>
          <a:p>
            <a:pPr algn="l">
              <a:lnSpc>
                <a:spcPts val="3960"/>
              </a:lnSpc>
            </a:pPr>
            <a:r>
              <a:rPr lang="en-US" sz="3600">
                <a:solidFill>
                  <a:srgbClr val="FBF9F1"/>
                </a:solidFill>
                <a:latin typeface="Poppins"/>
                <a:ea typeface="Poppins"/>
                <a:cs typeface="Poppins"/>
                <a:sym typeface="Poppins"/>
              </a:rPr>
              <a:t>* Stack Overflow for community support</a:t>
            </a:r>
          </a:p>
          <a:p>
            <a:pPr algn="l">
              <a:lnSpc>
                <a:spcPts val="3960"/>
              </a:lnSpc>
            </a:pPr>
            <a:r>
              <a:rPr lang="en-US" sz="3600">
                <a:solidFill>
                  <a:srgbClr val="FBF9F1"/>
                </a:solidFill>
                <a:latin typeface="Poppins"/>
                <a:ea typeface="Poppins"/>
                <a:cs typeface="Poppins"/>
                <a:sym typeface="Poppins"/>
              </a:rPr>
              <a:t>*Python for Everbody </a:t>
            </a:r>
          </a:p>
          <a:p>
            <a:pPr algn="l">
              <a:lnSpc>
                <a:spcPts val="3960"/>
              </a:lnSpc>
            </a:pPr>
            <a:r>
              <a:rPr lang="en-US" sz="3600">
                <a:solidFill>
                  <a:srgbClr val="FBF9F1"/>
                </a:solidFill>
                <a:latin typeface="Poppins"/>
                <a:ea typeface="Poppins"/>
                <a:cs typeface="Poppins"/>
                <a:sym typeface="Poppins"/>
              </a:rPr>
              <a:t>*Programming Python</a:t>
            </a:r>
          </a:p>
          <a:p>
            <a:pPr algn="l">
              <a:lnSpc>
                <a:spcPts val="39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3627434" y="1346746"/>
            <a:ext cx="12577332" cy="8137251"/>
            <a:chOff x="0" y="0"/>
            <a:chExt cx="3312548" cy="2143144"/>
          </a:xfrm>
        </p:grpSpPr>
        <p:sp>
          <p:nvSpPr>
            <p:cNvPr name="Freeform 3" id="3"/>
            <p:cNvSpPr/>
            <p:nvPr/>
          </p:nvSpPr>
          <p:spPr>
            <a:xfrm flipH="false" flipV="false" rot="0">
              <a:off x="0" y="0"/>
              <a:ext cx="3312549" cy="2143144"/>
            </a:xfrm>
            <a:custGeom>
              <a:avLst/>
              <a:gdLst/>
              <a:ahLst/>
              <a:cxnLst/>
              <a:rect r="r" b="b" t="t" l="l"/>
              <a:pathLst>
                <a:path h="2143144" w="3312549">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sp>
        <p:sp>
          <p:nvSpPr>
            <p:cNvPr name="TextBox 4" id="4"/>
            <p:cNvSpPr txBox="true"/>
            <p:nvPr/>
          </p:nvSpPr>
          <p:spPr>
            <a:xfrm>
              <a:off x="0" y="-38100"/>
              <a:ext cx="3312548" cy="218124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true" flipV="false" rot="6626729">
            <a:off x="-8130685" y="1817905"/>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2"/>
            <a:stretch>
              <a:fillRect l="0" t="0" r="0" b="0"/>
            </a:stretch>
          </a:blipFill>
        </p:spPr>
      </p:sp>
      <p:sp>
        <p:nvSpPr>
          <p:cNvPr name="TextBox 6" id="6"/>
          <p:cNvSpPr txBox="true"/>
          <p:nvPr/>
        </p:nvSpPr>
        <p:spPr>
          <a:xfrm rot="0">
            <a:off x="5578829" y="3969424"/>
            <a:ext cx="9267604" cy="4453255"/>
          </a:xfrm>
          <a:prstGeom prst="rect">
            <a:avLst/>
          </a:prstGeom>
        </p:spPr>
        <p:txBody>
          <a:bodyPr anchor="t" rtlCol="false" tIns="0" lIns="0" bIns="0" rIns="0">
            <a:spAutoFit/>
          </a:bodyPr>
          <a:lstStyle/>
          <a:p>
            <a:pPr algn="l">
              <a:lnSpc>
                <a:spcPts val="3919"/>
              </a:lnSpc>
            </a:pPr>
            <a:r>
              <a:rPr lang="en-US" sz="2799" b="true">
                <a:solidFill>
                  <a:srgbClr val="E5E1DA"/>
                </a:solidFill>
                <a:latin typeface="Lato Bold"/>
                <a:ea typeface="Lato Bold"/>
                <a:cs typeface="Lato Bold"/>
                <a:sym typeface="Lato Bold"/>
              </a:rPr>
              <a:t>Syntax: </a:t>
            </a:r>
            <a:r>
              <a:rPr lang="en-US" sz="2799">
                <a:solidFill>
                  <a:srgbClr val="E5E1DA"/>
                </a:solidFill>
                <a:latin typeface="Lato"/>
                <a:ea typeface="Lato"/>
                <a:cs typeface="Lato"/>
                <a:sym typeface="Lato"/>
              </a:rPr>
              <a:t>Python's syntax is clean and easy to read, resembling natural language.</a:t>
            </a:r>
          </a:p>
          <a:p>
            <a:pPr algn="l">
              <a:lnSpc>
                <a:spcPts val="3919"/>
              </a:lnSpc>
            </a:pPr>
            <a:r>
              <a:rPr lang="en-US" sz="2799" b="true">
                <a:solidFill>
                  <a:srgbClr val="E5E1DA"/>
                </a:solidFill>
                <a:latin typeface="Lato Bold"/>
                <a:ea typeface="Lato Bold"/>
                <a:cs typeface="Lato Bold"/>
                <a:sym typeface="Lato Bold"/>
              </a:rPr>
              <a:t>Paradigms:</a:t>
            </a:r>
            <a:r>
              <a:rPr lang="en-US" sz="2799">
                <a:solidFill>
                  <a:srgbClr val="E5E1DA"/>
                </a:solidFill>
                <a:latin typeface="Lato"/>
                <a:ea typeface="Lato"/>
                <a:cs typeface="Lato"/>
                <a:sym typeface="Lato"/>
              </a:rPr>
              <a:t> Supports multiple paradigms such as procedural, object-oriented, and functional programming.</a:t>
            </a:r>
          </a:p>
          <a:p>
            <a:pPr algn="l">
              <a:lnSpc>
                <a:spcPts val="3919"/>
              </a:lnSpc>
            </a:pPr>
            <a:r>
              <a:rPr lang="en-US" sz="2799" b="true">
                <a:solidFill>
                  <a:srgbClr val="E5E1DA"/>
                </a:solidFill>
                <a:latin typeface="Lato Bold"/>
                <a:ea typeface="Lato Bold"/>
                <a:cs typeface="Lato Bold"/>
                <a:sym typeface="Lato Bold"/>
              </a:rPr>
              <a:t>Memory Management:</a:t>
            </a:r>
            <a:r>
              <a:rPr lang="en-US" sz="2799">
                <a:solidFill>
                  <a:srgbClr val="E5E1DA"/>
                </a:solidFill>
                <a:latin typeface="Lato"/>
                <a:ea typeface="Lato"/>
                <a:cs typeface="Lato"/>
                <a:sym typeface="Lato"/>
              </a:rPr>
              <a:t> Python uses automatic memory management with a built-in garbage collector.</a:t>
            </a:r>
          </a:p>
          <a:p>
            <a:pPr algn="l">
              <a:lnSpc>
                <a:spcPts val="3919"/>
              </a:lnSpc>
            </a:pPr>
            <a:r>
              <a:rPr lang="en-US" sz="2799" b="true">
                <a:solidFill>
                  <a:srgbClr val="E5E1DA"/>
                </a:solidFill>
                <a:latin typeface="Lato Bold"/>
                <a:ea typeface="Lato Bold"/>
                <a:cs typeface="Lato Bold"/>
                <a:sym typeface="Lato Bold"/>
              </a:rPr>
              <a:t>Concurrency:</a:t>
            </a:r>
            <a:r>
              <a:rPr lang="en-US" sz="2799">
                <a:solidFill>
                  <a:srgbClr val="E5E1DA"/>
                </a:solidFill>
                <a:latin typeface="Lato"/>
                <a:ea typeface="Lato"/>
                <a:cs typeface="Lato"/>
                <a:sym typeface="Lato"/>
              </a:rPr>
              <a:t> Supports multithreading and multiprocessing through libraries like threading and multiprocessing.</a:t>
            </a:r>
          </a:p>
          <a:p>
            <a:pPr algn="l">
              <a:lnSpc>
                <a:spcPts val="3919"/>
              </a:lnSpc>
              <a:spcBef>
                <a:spcPct val="0"/>
              </a:spcBef>
            </a:pPr>
          </a:p>
        </p:txBody>
      </p:sp>
      <p:sp>
        <p:nvSpPr>
          <p:cNvPr name="TextBox 7" id="7"/>
          <p:cNvSpPr txBox="true"/>
          <p:nvPr/>
        </p:nvSpPr>
        <p:spPr>
          <a:xfrm rot="0">
            <a:off x="6516096" y="2038687"/>
            <a:ext cx="8043479" cy="987425"/>
          </a:xfrm>
          <a:prstGeom prst="rect">
            <a:avLst/>
          </a:prstGeom>
        </p:spPr>
        <p:txBody>
          <a:bodyPr anchor="t" rtlCol="false" tIns="0" lIns="0" bIns="0" rIns="0">
            <a:spAutoFit/>
          </a:bodyPr>
          <a:lstStyle/>
          <a:p>
            <a:pPr algn="l">
              <a:lnSpc>
                <a:spcPts val="7150"/>
              </a:lnSpc>
            </a:pPr>
            <a:r>
              <a:rPr lang="en-US" sz="6500" b="true">
                <a:solidFill>
                  <a:srgbClr val="FBF9F1"/>
                </a:solidFill>
                <a:latin typeface="Poppins Bold"/>
                <a:ea typeface="Poppins Bold"/>
                <a:cs typeface="Poppins Bold"/>
                <a:sym typeface="Poppins Bold"/>
              </a:rPr>
              <a:t>CORE FEATURES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5400000">
            <a:off x="4438636" y="4802688"/>
            <a:ext cx="8729104" cy="681625"/>
            <a:chOff x="0" y="0"/>
            <a:chExt cx="2299023" cy="179523"/>
          </a:xfrm>
        </p:grpSpPr>
        <p:sp>
          <p:nvSpPr>
            <p:cNvPr name="Freeform 3" id="3"/>
            <p:cNvSpPr/>
            <p:nvPr/>
          </p:nvSpPr>
          <p:spPr>
            <a:xfrm flipH="false" flipV="false" rot="0">
              <a:off x="0" y="0"/>
              <a:ext cx="2299023" cy="179523"/>
            </a:xfrm>
            <a:custGeom>
              <a:avLst/>
              <a:gdLst/>
              <a:ahLst/>
              <a:cxnLst/>
              <a:rect r="r" b="b" t="t" l="l"/>
              <a:pathLst>
                <a:path h="179523" w="22990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2299023" cy="21762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8574588" y="1387437"/>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6" id="6"/>
          <p:cNvSpPr/>
          <p:nvPr/>
        </p:nvSpPr>
        <p:spPr>
          <a:xfrm flipH="false" flipV="false" rot="0">
            <a:off x="8574588" y="5608040"/>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7" id="7"/>
          <p:cNvSpPr/>
          <p:nvPr/>
        </p:nvSpPr>
        <p:spPr>
          <a:xfrm flipH="false" flipV="false" rot="10435729">
            <a:off x="-696093" y="-3780464"/>
            <a:ext cx="7951775" cy="8527373"/>
          </a:xfrm>
          <a:custGeom>
            <a:avLst/>
            <a:gdLst/>
            <a:ahLst/>
            <a:cxnLst/>
            <a:rect r="r" b="b" t="t" l="l"/>
            <a:pathLst>
              <a:path h="8527373" w="7951775">
                <a:moveTo>
                  <a:pt x="0" y="0"/>
                </a:moveTo>
                <a:lnTo>
                  <a:pt x="7951775" y="0"/>
                </a:lnTo>
                <a:lnTo>
                  <a:pt x="7951775" y="8527373"/>
                </a:lnTo>
                <a:lnTo>
                  <a:pt x="0" y="8527373"/>
                </a:lnTo>
                <a:lnTo>
                  <a:pt x="0" y="0"/>
                </a:lnTo>
                <a:close/>
              </a:path>
            </a:pathLst>
          </a:custGeom>
          <a:blipFill>
            <a:blip r:embed="rId3"/>
            <a:stretch>
              <a:fillRect l="0" t="0" r="0" b="0"/>
            </a:stretch>
          </a:blipFill>
        </p:spPr>
      </p:sp>
      <p:sp>
        <p:nvSpPr>
          <p:cNvPr name="TextBox 8" id="8"/>
          <p:cNvSpPr txBox="true"/>
          <p:nvPr/>
        </p:nvSpPr>
        <p:spPr>
          <a:xfrm rot="0">
            <a:off x="9798106" y="1330287"/>
            <a:ext cx="6698433" cy="464820"/>
          </a:xfrm>
          <a:prstGeom prst="rect">
            <a:avLst/>
          </a:prstGeom>
        </p:spPr>
        <p:txBody>
          <a:bodyPr anchor="t" rtlCol="false" tIns="0" lIns="0" bIns="0" rIns="0">
            <a:spAutoFit/>
          </a:bodyPr>
          <a:lstStyle/>
          <a:p>
            <a:pPr algn="l">
              <a:lnSpc>
                <a:spcPts val="3779"/>
              </a:lnSpc>
              <a:spcBef>
                <a:spcPct val="0"/>
              </a:spcBef>
            </a:pPr>
            <a:r>
              <a:rPr lang="en-US" b="true" sz="2700">
                <a:solidFill>
                  <a:srgbClr val="FFD944"/>
                </a:solidFill>
                <a:latin typeface="Lato Bold"/>
                <a:ea typeface="Lato Bold"/>
                <a:cs typeface="Lato Bold"/>
                <a:sym typeface="Lato Bold"/>
              </a:rPr>
              <a:t>Ecosystem and Libraries</a:t>
            </a:r>
          </a:p>
        </p:txBody>
      </p:sp>
      <p:sp>
        <p:nvSpPr>
          <p:cNvPr name="TextBox 9" id="9"/>
          <p:cNvSpPr txBox="true"/>
          <p:nvPr/>
        </p:nvSpPr>
        <p:spPr>
          <a:xfrm rot="0">
            <a:off x="9798106" y="2020274"/>
            <a:ext cx="7461194" cy="3339465"/>
          </a:xfrm>
          <a:prstGeom prst="rect">
            <a:avLst/>
          </a:prstGeom>
        </p:spPr>
        <p:txBody>
          <a:bodyPr anchor="t" rtlCol="false" tIns="0" lIns="0" bIns="0" rIns="0">
            <a:spAutoFit/>
          </a:bodyPr>
          <a:lstStyle/>
          <a:p>
            <a:pPr algn="l">
              <a:lnSpc>
                <a:spcPts val="3359"/>
              </a:lnSpc>
            </a:pPr>
            <a:r>
              <a:rPr lang="en-US" sz="2399">
                <a:solidFill>
                  <a:srgbClr val="E5E1DA"/>
                </a:solidFill>
                <a:latin typeface="Lato"/>
                <a:ea typeface="Lato"/>
                <a:cs typeface="Lato"/>
                <a:sym typeface="Lato"/>
              </a:rPr>
              <a:t>Python has a rich ecosystem with libraries for various domains, including:</a:t>
            </a:r>
          </a:p>
          <a:p>
            <a:pPr algn="l">
              <a:lnSpc>
                <a:spcPts val="3359"/>
              </a:lnSpc>
            </a:pPr>
            <a:r>
              <a:rPr lang="en-US" sz="2399" b="true">
                <a:solidFill>
                  <a:srgbClr val="E5E1DA"/>
                </a:solidFill>
                <a:latin typeface="Lato Bold"/>
                <a:ea typeface="Lato Bold"/>
                <a:cs typeface="Lato Bold"/>
                <a:sym typeface="Lato Bold"/>
              </a:rPr>
              <a:t>Web Development: </a:t>
            </a:r>
            <a:r>
              <a:rPr lang="en-US" sz="2399">
                <a:solidFill>
                  <a:srgbClr val="E5E1DA"/>
                </a:solidFill>
                <a:latin typeface="Lato"/>
                <a:ea typeface="Lato"/>
                <a:cs typeface="Lato"/>
                <a:sym typeface="Lato"/>
              </a:rPr>
              <a:t>Flask, Django</a:t>
            </a:r>
          </a:p>
          <a:p>
            <a:pPr algn="l">
              <a:lnSpc>
                <a:spcPts val="3359"/>
              </a:lnSpc>
            </a:pPr>
            <a:r>
              <a:rPr lang="en-US" sz="2399" b="true">
                <a:solidFill>
                  <a:srgbClr val="E5E1DA"/>
                </a:solidFill>
                <a:latin typeface="Lato Bold"/>
                <a:ea typeface="Lato Bold"/>
                <a:cs typeface="Lato Bold"/>
                <a:sym typeface="Lato Bold"/>
              </a:rPr>
              <a:t>Data Science: </a:t>
            </a:r>
            <a:r>
              <a:rPr lang="en-US" sz="2399">
                <a:solidFill>
                  <a:srgbClr val="E5E1DA"/>
                </a:solidFill>
                <a:latin typeface="Lato"/>
                <a:ea typeface="Lato"/>
                <a:cs typeface="Lato"/>
                <a:sym typeface="Lato"/>
              </a:rPr>
              <a:t>NumPy, pandas, Matplotlib</a:t>
            </a:r>
          </a:p>
          <a:p>
            <a:pPr algn="l">
              <a:lnSpc>
                <a:spcPts val="3359"/>
              </a:lnSpc>
            </a:pPr>
            <a:r>
              <a:rPr lang="en-US" sz="2399" b="true">
                <a:solidFill>
                  <a:srgbClr val="E5E1DA"/>
                </a:solidFill>
                <a:latin typeface="Lato Bold"/>
                <a:ea typeface="Lato Bold"/>
                <a:cs typeface="Lato Bold"/>
                <a:sym typeface="Lato Bold"/>
              </a:rPr>
              <a:t>Machine Learning:</a:t>
            </a:r>
            <a:r>
              <a:rPr lang="en-US" sz="2399">
                <a:solidFill>
                  <a:srgbClr val="E5E1DA"/>
                </a:solidFill>
                <a:latin typeface="Lato"/>
                <a:ea typeface="Lato"/>
                <a:cs typeface="Lato"/>
                <a:sym typeface="Lato"/>
              </a:rPr>
              <a:t> TensorFlow, PyTorch, scikit-learn</a:t>
            </a:r>
          </a:p>
          <a:p>
            <a:pPr algn="l">
              <a:lnSpc>
                <a:spcPts val="3359"/>
              </a:lnSpc>
            </a:pPr>
            <a:r>
              <a:rPr lang="en-US" sz="2399" b="true">
                <a:solidFill>
                  <a:srgbClr val="E5E1DA"/>
                </a:solidFill>
                <a:latin typeface="Lato Bold"/>
                <a:ea typeface="Lato Bold"/>
                <a:cs typeface="Lato Bold"/>
                <a:sym typeface="Lato Bold"/>
              </a:rPr>
              <a:t>Automation: </a:t>
            </a:r>
            <a:r>
              <a:rPr lang="en-US" sz="2399">
                <a:solidFill>
                  <a:srgbClr val="E5E1DA"/>
                </a:solidFill>
                <a:latin typeface="Lato"/>
                <a:ea typeface="Lato"/>
                <a:cs typeface="Lato"/>
                <a:sym typeface="Lato"/>
              </a:rPr>
              <a:t>Selenium, BeautifulSoup</a:t>
            </a:r>
          </a:p>
          <a:p>
            <a:pPr algn="l">
              <a:lnSpc>
                <a:spcPts val="3359"/>
              </a:lnSpc>
            </a:pPr>
            <a:r>
              <a:rPr lang="en-US" sz="2399" b="true">
                <a:solidFill>
                  <a:srgbClr val="E5E1DA"/>
                </a:solidFill>
                <a:latin typeface="Lato Bold"/>
                <a:ea typeface="Lato Bold"/>
                <a:cs typeface="Lato Bold"/>
                <a:sym typeface="Lato Bold"/>
              </a:rPr>
              <a:t>Game Development:</a:t>
            </a:r>
            <a:r>
              <a:rPr lang="en-US" sz="2399">
                <a:solidFill>
                  <a:srgbClr val="E5E1DA"/>
                </a:solidFill>
                <a:latin typeface="Lato"/>
                <a:ea typeface="Lato"/>
                <a:cs typeface="Lato"/>
                <a:sym typeface="Lato"/>
              </a:rPr>
              <a:t> Pygame</a:t>
            </a:r>
          </a:p>
          <a:p>
            <a:pPr algn="l">
              <a:lnSpc>
                <a:spcPts val="3359"/>
              </a:lnSpc>
              <a:spcBef>
                <a:spcPct val="0"/>
              </a:spcBef>
            </a:pPr>
          </a:p>
        </p:txBody>
      </p:sp>
      <p:sp>
        <p:nvSpPr>
          <p:cNvPr name="TextBox 10" id="10"/>
          <p:cNvSpPr txBox="true"/>
          <p:nvPr/>
        </p:nvSpPr>
        <p:spPr>
          <a:xfrm rot="0">
            <a:off x="9798106" y="5578815"/>
            <a:ext cx="5562991" cy="941070"/>
          </a:xfrm>
          <a:prstGeom prst="rect">
            <a:avLst/>
          </a:prstGeom>
        </p:spPr>
        <p:txBody>
          <a:bodyPr anchor="t" rtlCol="false" tIns="0" lIns="0" bIns="0" rIns="0">
            <a:spAutoFit/>
          </a:bodyPr>
          <a:lstStyle/>
          <a:p>
            <a:pPr algn="l">
              <a:lnSpc>
                <a:spcPts val="3779"/>
              </a:lnSpc>
            </a:pPr>
            <a:r>
              <a:rPr lang="en-US" sz="2700" b="true">
                <a:solidFill>
                  <a:srgbClr val="FFD944"/>
                </a:solidFill>
                <a:latin typeface="Lato Bold"/>
                <a:ea typeface="Lato Bold"/>
                <a:cs typeface="Lato Bold"/>
                <a:sym typeface="Lato Bold"/>
              </a:rPr>
              <a:t>Use Cases and Industry Adoption</a:t>
            </a:r>
          </a:p>
          <a:p>
            <a:pPr algn="l">
              <a:lnSpc>
                <a:spcPts val="3779"/>
              </a:lnSpc>
              <a:spcBef>
                <a:spcPct val="0"/>
              </a:spcBef>
            </a:pPr>
          </a:p>
        </p:txBody>
      </p:sp>
      <p:sp>
        <p:nvSpPr>
          <p:cNvPr name="TextBox 11" id="11"/>
          <p:cNvSpPr txBox="true"/>
          <p:nvPr/>
        </p:nvSpPr>
        <p:spPr>
          <a:xfrm rot="0">
            <a:off x="9798106" y="6155255"/>
            <a:ext cx="7461194" cy="4365625"/>
          </a:xfrm>
          <a:prstGeom prst="rect">
            <a:avLst/>
          </a:prstGeom>
        </p:spPr>
        <p:txBody>
          <a:bodyPr anchor="t" rtlCol="false" tIns="0" lIns="0" bIns="0" rIns="0">
            <a:spAutoFit/>
          </a:bodyPr>
          <a:lstStyle/>
          <a:p>
            <a:pPr algn="l">
              <a:lnSpc>
                <a:spcPts val="3499"/>
              </a:lnSpc>
            </a:pPr>
            <a:r>
              <a:rPr lang="en-US" sz="2499">
                <a:solidFill>
                  <a:srgbClr val="E5E1DA"/>
                </a:solidFill>
                <a:latin typeface="Lato"/>
                <a:ea typeface="Lato"/>
                <a:cs typeface="Lato"/>
                <a:sym typeface="Lato"/>
              </a:rPr>
              <a:t>Python is used in diverse fields, such as:</a:t>
            </a:r>
          </a:p>
          <a:p>
            <a:pPr algn="l">
              <a:lnSpc>
                <a:spcPts val="3499"/>
              </a:lnSpc>
            </a:pPr>
            <a:r>
              <a:rPr lang="en-US" sz="2499" b="true">
                <a:solidFill>
                  <a:srgbClr val="E5E1DA"/>
                </a:solidFill>
                <a:latin typeface="Lato Bold"/>
                <a:ea typeface="Lato Bold"/>
                <a:cs typeface="Lato Bold"/>
                <a:sym typeface="Lato Bold"/>
              </a:rPr>
              <a:t>Web Development:</a:t>
            </a:r>
            <a:r>
              <a:rPr lang="en-US" sz="2499">
                <a:solidFill>
                  <a:srgbClr val="E5E1DA"/>
                </a:solidFill>
                <a:latin typeface="Lato"/>
                <a:ea typeface="Lato"/>
                <a:cs typeface="Lato"/>
                <a:sym typeface="Lato"/>
              </a:rPr>
              <a:t> Backend services for web applications.</a:t>
            </a:r>
          </a:p>
          <a:p>
            <a:pPr algn="l">
              <a:lnSpc>
                <a:spcPts val="3499"/>
              </a:lnSpc>
            </a:pPr>
            <a:r>
              <a:rPr lang="en-US" sz="2499" b="true">
                <a:solidFill>
                  <a:srgbClr val="E5E1DA"/>
                </a:solidFill>
                <a:latin typeface="Lato Bold"/>
                <a:ea typeface="Lato Bold"/>
                <a:cs typeface="Lato Bold"/>
                <a:sym typeface="Lato Bold"/>
              </a:rPr>
              <a:t>Data Analysis and Machine Learning:</a:t>
            </a:r>
            <a:r>
              <a:rPr lang="en-US" sz="2499">
                <a:solidFill>
                  <a:srgbClr val="E5E1DA"/>
                </a:solidFill>
                <a:latin typeface="Lato"/>
                <a:ea typeface="Lato"/>
                <a:cs typeface="Lato"/>
                <a:sym typeface="Lato"/>
              </a:rPr>
              <a:t> A popular choice for data scientists.</a:t>
            </a:r>
          </a:p>
          <a:p>
            <a:pPr algn="l">
              <a:lnSpc>
                <a:spcPts val="3499"/>
              </a:lnSpc>
            </a:pPr>
            <a:r>
              <a:rPr lang="en-US" sz="2499" b="true">
                <a:solidFill>
                  <a:srgbClr val="E5E1DA"/>
                </a:solidFill>
                <a:latin typeface="Lato Bold"/>
                <a:ea typeface="Lato Bold"/>
                <a:cs typeface="Lato Bold"/>
                <a:sym typeface="Lato Bold"/>
              </a:rPr>
              <a:t>Automation and Scripting:</a:t>
            </a:r>
            <a:r>
              <a:rPr lang="en-US" sz="2499">
                <a:solidFill>
                  <a:srgbClr val="E5E1DA"/>
                </a:solidFill>
                <a:latin typeface="Lato"/>
                <a:ea typeface="Lato"/>
                <a:cs typeface="Lato"/>
                <a:sym typeface="Lato"/>
              </a:rPr>
              <a:t> Automating repetitive tasks.</a:t>
            </a:r>
          </a:p>
          <a:p>
            <a:pPr algn="l">
              <a:lnSpc>
                <a:spcPts val="3499"/>
              </a:lnSpc>
            </a:pPr>
            <a:r>
              <a:rPr lang="en-US" sz="2499" b="true">
                <a:solidFill>
                  <a:srgbClr val="E5E1DA"/>
                </a:solidFill>
                <a:latin typeface="Lato Bold"/>
                <a:ea typeface="Lato Bold"/>
                <a:cs typeface="Lato Bold"/>
                <a:sym typeface="Lato Bold"/>
              </a:rPr>
              <a:t>Game Development: </a:t>
            </a:r>
            <a:r>
              <a:rPr lang="en-US" sz="2499">
                <a:solidFill>
                  <a:srgbClr val="E5E1DA"/>
                </a:solidFill>
                <a:latin typeface="Lato"/>
                <a:ea typeface="Lato"/>
                <a:cs typeface="Lato"/>
                <a:sym typeface="Lato"/>
              </a:rPr>
              <a:t>Simplified frameworks for creating games.</a:t>
            </a:r>
          </a:p>
          <a:p>
            <a:pPr algn="l">
              <a:lnSpc>
                <a:spcPts val="349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6844491" y="-3015084"/>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Freeform 3" id="3"/>
          <p:cNvSpPr/>
          <p:nvPr/>
        </p:nvSpPr>
        <p:spPr>
          <a:xfrm flipH="false" flipV="false" rot="5400000">
            <a:off x="14011079" y="-2759658"/>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Freeform 4" id="4"/>
          <p:cNvSpPr/>
          <p:nvPr/>
        </p:nvSpPr>
        <p:spPr>
          <a:xfrm flipH="false" flipV="false" rot="0">
            <a:off x="809428" y="4160015"/>
            <a:ext cx="908383" cy="983485"/>
          </a:xfrm>
          <a:custGeom>
            <a:avLst/>
            <a:gdLst/>
            <a:ahLst/>
            <a:cxnLst/>
            <a:rect r="r" b="b" t="t" l="l"/>
            <a:pathLst>
              <a:path h="983485" w="908383">
                <a:moveTo>
                  <a:pt x="0" y="0"/>
                </a:moveTo>
                <a:lnTo>
                  <a:pt x="908382" y="0"/>
                </a:lnTo>
                <a:lnTo>
                  <a:pt x="908382" y="983485"/>
                </a:lnTo>
                <a:lnTo>
                  <a:pt x="0" y="98348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2016598" y="4295775"/>
            <a:ext cx="4733925" cy="1109346"/>
          </a:xfrm>
          <a:prstGeom prst="rect">
            <a:avLst/>
          </a:prstGeom>
        </p:spPr>
        <p:txBody>
          <a:bodyPr anchor="t" rtlCol="false" tIns="0" lIns="0" bIns="0" rIns="0">
            <a:spAutoFit/>
          </a:bodyPr>
          <a:lstStyle/>
          <a:p>
            <a:pPr algn="l">
              <a:lnSpc>
                <a:spcPts val="4479"/>
              </a:lnSpc>
            </a:pPr>
            <a:r>
              <a:rPr lang="en-US" sz="3199" b="true">
                <a:solidFill>
                  <a:srgbClr val="FBF9F1"/>
                </a:solidFill>
                <a:latin typeface="Lato Bold"/>
                <a:ea typeface="Lato Bold"/>
                <a:cs typeface="Lato Bold"/>
                <a:sym typeface="Lato Bold"/>
              </a:rPr>
              <a:t>Overview:</a:t>
            </a:r>
          </a:p>
          <a:p>
            <a:pPr algn="l">
              <a:lnSpc>
                <a:spcPts val="4479"/>
              </a:lnSpc>
              <a:spcBef>
                <a:spcPct val="0"/>
              </a:spcBef>
            </a:pPr>
          </a:p>
        </p:txBody>
      </p:sp>
      <p:sp>
        <p:nvSpPr>
          <p:cNvPr name="TextBox 6" id="6"/>
          <p:cNvSpPr txBox="true"/>
          <p:nvPr/>
        </p:nvSpPr>
        <p:spPr>
          <a:xfrm rot="0">
            <a:off x="1990548" y="5260341"/>
            <a:ext cx="13372577" cy="3947494"/>
          </a:xfrm>
          <a:prstGeom prst="rect">
            <a:avLst/>
          </a:prstGeom>
        </p:spPr>
        <p:txBody>
          <a:bodyPr anchor="t" rtlCol="false" tIns="0" lIns="0" bIns="0" rIns="0">
            <a:spAutoFit/>
          </a:bodyPr>
          <a:lstStyle/>
          <a:p>
            <a:pPr algn="l">
              <a:lnSpc>
                <a:spcPts val="3971"/>
              </a:lnSpc>
            </a:pPr>
            <a:r>
              <a:rPr lang="en-US" sz="2836">
                <a:solidFill>
                  <a:srgbClr val="E5E1DA"/>
                </a:solidFill>
                <a:latin typeface="Lato"/>
                <a:ea typeface="Lato"/>
                <a:cs typeface="Lato"/>
                <a:sym typeface="Lato"/>
              </a:rPr>
              <a:t>This project involves building a Python-based expense tracker application that allows users to manage their finances. The application provides functionalities to:</a:t>
            </a:r>
          </a:p>
          <a:p>
            <a:pPr algn="l">
              <a:lnSpc>
                <a:spcPts val="3971"/>
              </a:lnSpc>
            </a:pPr>
            <a:r>
              <a:rPr lang="en-US" sz="2836">
                <a:solidFill>
                  <a:srgbClr val="E5E1DA"/>
                </a:solidFill>
                <a:latin typeface="Lato"/>
                <a:ea typeface="Lato"/>
                <a:cs typeface="Lato"/>
                <a:sym typeface="Lato"/>
              </a:rPr>
              <a:t>1. Add new expenses.</a:t>
            </a:r>
          </a:p>
          <a:p>
            <a:pPr algn="l">
              <a:lnSpc>
                <a:spcPts val="3971"/>
              </a:lnSpc>
            </a:pPr>
            <a:r>
              <a:rPr lang="en-US" sz="2836">
                <a:solidFill>
                  <a:srgbClr val="E5E1DA"/>
                </a:solidFill>
                <a:latin typeface="Lato"/>
                <a:ea typeface="Lato"/>
                <a:cs typeface="Lato"/>
                <a:sym typeface="Lato"/>
              </a:rPr>
              <a:t>2. View expense history.</a:t>
            </a:r>
          </a:p>
          <a:p>
            <a:pPr algn="l">
              <a:lnSpc>
                <a:spcPts val="3971"/>
              </a:lnSpc>
            </a:pPr>
            <a:r>
              <a:rPr lang="en-US" sz="2836">
                <a:solidFill>
                  <a:srgbClr val="E5E1DA"/>
                </a:solidFill>
                <a:latin typeface="Lato"/>
                <a:ea typeface="Lato"/>
                <a:cs typeface="Lato"/>
                <a:sym typeface="Lato"/>
              </a:rPr>
              <a:t>3. Categorize expenses (e.g., Food, Rent, Utilities).</a:t>
            </a:r>
          </a:p>
          <a:p>
            <a:pPr algn="l">
              <a:lnSpc>
                <a:spcPts val="3971"/>
              </a:lnSpc>
            </a:pPr>
            <a:r>
              <a:rPr lang="en-US" sz="2836">
                <a:solidFill>
                  <a:srgbClr val="E5E1DA"/>
                </a:solidFill>
                <a:latin typeface="Lato"/>
                <a:ea typeface="Lato"/>
                <a:cs typeface="Lato"/>
                <a:sym typeface="Lato"/>
              </a:rPr>
              <a:t>4. Generate summary reports (e.g., total expenses per category, monthly summaries).</a:t>
            </a:r>
          </a:p>
          <a:p>
            <a:pPr algn="l">
              <a:lnSpc>
                <a:spcPts val="3971"/>
              </a:lnSpc>
            </a:pPr>
            <a:r>
              <a:rPr lang="en-US" sz="2836">
                <a:solidFill>
                  <a:srgbClr val="E5E1DA"/>
                </a:solidFill>
                <a:latin typeface="Lato"/>
                <a:ea typeface="Lato"/>
                <a:cs typeface="Lato"/>
                <a:sym typeface="Lato"/>
              </a:rPr>
              <a:t>5. Export data as a CSV file for external analysis.</a:t>
            </a:r>
          </a:p>
          <a:p>
            <a:pPr algn="l">
              <a:lnSpc>
                <a:spcPts val="3971"/>
              </a:lnSpc>
              <a:spcBef>
                <a:spcPct val="0"/>
              </a:spcBef>
            </a:pPr>
          </a:p>
        </p:txBody>
      </p:sp>
      <p:sp>
        <p:nvSpPr>
          <p:cNvPr name="TextBox 7" id="7"/>
          <p:cNvSpPr txBox="true"/>
          <p:nvPr/>
        </p:nvSpPr>
        <p:spPr>
          <a:xfrm rot="0">
            <a:off x="2016598" y="1718057"/>
            <a:ext cx="13804045" cy="2933700"/>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PRACTICAL IMPLEMENTATION</a:t>
            </a:r>
          </a:p>
          <a:p>
            <a:pPr algn="l">
              <a:lnSpc>
                <a:spcPts val="2640"/>
              </a:lnSpc>
            </a:pPr>
            <a:r>
              <a:rPr lang="en-US" sz="2400" b="true">
                <a:solidFill>
                  <a:srgbClr val="FBF9F1"/>
                </a:solidFill>
                <a:latin typeface="Poppins Bold"/>
                <a:ea typeface="Poppins Bold"/>
                <a:cs typeface="Poppins Bold"/>
                <a:sym typeface="Poppins Bold"/>
              </a:rPr>
              <a:t>PROJECT TITLE: PYTHON EXPENSE TRACKER (A FINANCIAL MANAGEMENT APPLICATION)</a:t>
            </a:r>
          </a:p>
          <a:p>
            <a:pPr algn="l">
              <a:lnSpc>
                <a:spcPts val="6600"/>
              </a:lnSpc>
            </a:pPr>
          </a:p>
          <a:p>
            <a:pPr algn="l">
              <a:lnSpc>
                <a:spcPts val="660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179519" y="-555151"/>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grpSp>
        <p:nvGrpSpPr>
          <p:cNvPr name="Group 3" id="3"/>
          <p:cNvGrpSpPr/>
          <p:nvPr/>
        </p:nvGrpSpPr>
        <p:grpSpPr>
          <a:xfrm rot="0">
            <a:off x="5732044" y="608870"/>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587098" y="2077739"/>
            <a:ext cx="13772819" cy="7584888"/>
            <a:chOff x="0" y="0"/>
            <a:chExt cx="3627409" cy="1997666"/>
          </a:xfrm>
        </p:grpSpPr>
        <p:sp>
          <p:nvSpPr>
            <p:cNvPr name="Freeform 7" id="7"/>
            <p:cNvSpPr/>
            <p:nvPr/>
          </p:nvSpPr>
          <p:spPr>
            <a:xfrm flipH="false" flipV="false" rot="0">
              <a:off x="0" y="0"/>
              <a:ext cx="3627409" cy="1997666"/>
            </a:xfrm>
            <a:custGeom>
              <a:avLst/>
              <a:gdLst/>
              <a:ahLst/>
              <a:cxnLst/>
              <a:rect r="r" b="b" t="t" l="l"/>
              <a:pathLst>
                <a:path h="1997666" w="3627409">
                  <a:moveTo>
                    <a:pt x="11242" y="0"/>
                  </a:moveTo>
                  <a:lnTo>
                    <a:pt x="3616167" y="0"/>
                  </a:lnTo>
                  <a:cubicBezTo>
                    <a:pt x="3619148" y="0"/>
                    <a:pt x="3622008" y="1184"/>
                    <a:pt x="3624116" y="3293"/>
                  </a:cubicBezTo>
                  <a:cubicBezTo>
                    <a:pt x="3626225" y="5401"/>
                    <a:pt x="3627409" y="8261"/>
                    <a:pt x="3627409" y="11242"/>
                  </a:cubicBezTo>
                  <a:lnTo>
                    <a:pt x="3627409" y="1986424"/>
                  </a:lnTo>
                  <a:cubicBezTo>
                    <a:pt x="3627409" y="1992632"/>
                    <a:pt x="3622376" y="1997666"/>
                    <a:pt x="3616167" y="1997666"/>
                  </a:cubicBezTo>
                  <a:lnTo>
                    <a:pt x="11242" y="1997666"/>
                  </a:lnTo>
                  <a:cubicBezTo>
                    <a:pt x="5033" y="1997666"/>
                    <a:pt x="0" y="1992632"/>
                    <a:pt x="0" y="1986424"/>
                  </a:cubicBezTo>
                  <a:lnTo>
                    <a:pt x="0" y="11242"/>
                  </a:lnTo>
                  <a:cubicBezTo>
                    <a:pt x="0" y="5033"/>
                    <a:pt x="5033" y="0"/>
                    <a:pt x="11242" y="0"/>
                  </a:cubicBezTo>
                  <a:close/>
                </a:path>
              </a:pathLst>
            </a:custGeom>
            <a:solidFill>
              <a:srgbClr val="FBF9F1"/>
            </a:solidFill>
            <a:ln w="38100" cap="sq">
              <a:solidFill>
                <a:srgbClr val="FBF9F1"/>
              </a:solidFill>
              <a:prstDash val="solid"/>
              <a:miter/>
            </a:ln>
          </p:spPr>
        </p:sp>
        <p:sp>
          <p:nvSpPr>
            <p:cNvPr name="TextBox 8" id="8"/>
            <p:cNvSpPr txBox="true"/>
            <p:nvPr/>
          </p:nvSpPr>
          <p:spPr>
            <a:xfrm>
              <a:off x="0" y="-38100"/>
              <a:ext cx="3627409" cy="2035766"/>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7046611" y="769811"/>
            <a:ext cx="4467285" cy="905510"/>
          </a:xfrm>
          <a:prstGeom prst="rect">
            <a:avLst/>
          </a:prstGeom>
        </p:spPr>
        <p:txBody>
          <a:bodyPr anchor="t" rtlCol="false" tIns="0" lIns="0" bIns="0" rIns="0">
            <a:spAutoFit/>
          </a:bodyPr>
          <a:lstStyle/>
          <a:p>
            <a:pPr algn="l">
              <a:lnSpc>
                <a:spcPts val="3640"/>
              </a:lnSpc>
            </a:pPr>
            <a:r>
              <a:rPr lang="en-US" sz="2600" b="true">
                <a:solidFill>
                  <a:srgbClr val="FBF9F1"/>
                </a:solidFill>
                <a:latin typeface="Lato Bold"/>
                <a:ea typeface="Lato Bold"/>
                <a:cs typeface="Lato Bold"/>
                <a:sym typeface="Lato Bold"/>
              </a:rPr>
              <a:t>CODE IMPLEMENTATION</a:t>
            </a:r>
          </a:p>
          <a:p>
            <a:pPr algn="l">
              <a:lnSpc>
                <a:spcPts val="3640"/>
              </a:lnSpc>
              <a:spcBef>
                <a:spcPct val="0"/>
              </a:spcBef>
            </a:pPr>
          </a:p>
        </p:txBody>
      </p:sp>
      <p:sp>
        <p:nvSpPr>
          <p:cNvPr name="TextBox 10" id="10"/>
          <p:cNvSpPr txBox="true"/>
          <p:nvPr/>
        </p:nvSpPr>
        <p:spPr>
          <a:xfrm rot="0">
            <a:off x="5732044" y="2503147"/>
            <a:ext cx="7550748" cy="7005732"/>
          </a:xfrm>
          <a:prstGeom prst="rect">
            <a:avLst/>
          </a:prstGeom>
        </p:spPr>
        <p:txBody>
          <a:bodyPr anchor="t" rtlCol="false" tIns="0" lIns="0" bIns="0" rIns="0">
            <a:spAutoFit/>
          </a:bodyPr>
          <a:lstStyle/>
          <a:p>
            <a:pPr algn="l">
              <a:lnSpc>
                <a:spcPts val="3693"/>
              </a:lnSpc>
            </a:pPr>
            <a:r>
              <a:rPr lang="en-US" sz="2638">
                <a:solidFill>
                  <a:srgbClr val="000000"/>
                </a:solidFill>
                <a:latin typeface="Lato"/>
                <a:ea typeface="Lato"/>
                <a:cs typeface="Lato"/>
                <a:sym typeface="Lato"/>
              </a:rPr>
              <a:t>import datetime</a:t>
            </a:r>
          </a:p>
          <a:p>
            <a:pPr algn="l">
              <a:lnSpc>
                <a:spcPts val="3693"/>
              </a:lnSpc>
            </a:pPr>
            <a:r>
              <a:rPr lang="en-US" sz="2638">
                <a:solidFill>
                  <a:srgbClr val="000000"/>
                </a:solidFill>
                <a:latin typeface="Lato"/>
                <a:ea typeface="Lato"/>
                <a:cs typeface="Lato"/>
                <a:sym typeface="Lato"/>
              </a:rPr>
              <a:t>import csv</a:t>
            </a:r>
          </a:p>
          <a:p>
            <a:pPr algn="l">
              <a:lnSpc>
                <a:spcPts val="3693"/>
              </a:lnSpc>
            </a:pPr>
            <a:r>
              <a:rPr lang="en-US" sz="2638">
                <a:solidFill>
                  <a:srgbClr val="000000"/>
                </a:solidFill>
                <a:latin typeface="Lato"/>
                <a:ea typeface="Lato"/>
                <a:cs typeface="Lato"/>
                <a:sym typeface="Lato"/>
              </a:rPr>
              <a:t>from collections import defaultdict</a:t>
            </a:r>
          </a:p>
          <a:p>
            <a:pPr algn="l">
              <a:lnSpc>
                <a:spcPts val="3693"/>
              </a:lnSpc>
            </a:pPr>
          </a:p>
          <a:p>
            <a:pPr algn="l">
              <a:lnSpc>
                <a:spcPts val="3693"/>
              </a:lnSpc>
            </a:pPr>
            <a:r>
              <a:rPr lang="en-US" sz="2638">
                <a:solidFill>
                  <a:srgbClr val="000000"/>
                </a:solidFill>
                <a:latin typeface="Lato"/>
                <a:ea typeface="Lato"/>
                <a:cs typeface="Lato"/>
                <a:sym typeface="Lato"/>
              </a:rPr>
              <a:t># Class to handle expense tracking functionality</a:t>
            </a:r>
          </a:p>
          <a:p>
            <a:pPr algn="l">
              <a:lnSpc>
                <a:spcPts val="3693"/>
              </a:lnSpc>
            </a:pPr>
            <a:r>
              <a:rPr lang="en-US" sz="2638">
                <a:solidFill>
                  <a:srgbClr val="000000"/>
                </a:solidFill>
                <a:latin typeface="Lato"/>
                <a:ea typeface="Lato"/>
                <a:cs typeface="Lato"/>
                <a:sym typeface="Lato"/>
              </a:rPr>
              <a:t>class ExpenseTracker:</a:t>
            </a:r>
          </a:p>
          <a:p>
            <a:pPr algn="l">
              <a:lnSpc>
                <a:spcPts val="3693"/>
              </a:lnSpc>
            </a:pPr>
            <a:r>
              <a:rPr lang="en-US" sz="2638">
                <a:solidFill>
                  <a:srgbClr val="000000"/>
                </a:solidFill>
                <a:latin typeface="Lato"/>
                <a:ea typeface="Lato"/>
                <a:cs typeface="Lato"/>
                <a:sym typeface="Lato"/>
              </a:rPr>
              <a:t>   def _init_(self):</a:t>
            </a:r>
          </a:p>
          <a:p>
            <a:pPr algn="l">
              <a:lnSpc>
                <a:spcPts val="3693"/>
              </a:lnSpc>
            </a:pPr>
            <a:r>
              <a:rPr lang="en-US" sz="2638">
                <a:solidFill>
                  <a:srgbClr val="000000"/>
                </a:solidFill>
                <a:latin typeface="Lato"/>
                <a:ea typeface="Lato"/>
                <a:cs typeface="Lato"/>
                <a:sym typeface="Lato"/>
              </a:rPr>
              <a:t>       self.expenses = [] # List to store all expenses</a:t>
            </a:r>
          </a:p>
          <a:p>
            <a:pPr algn="l">
              <a:lnSpc>
                <a:spcPts val="3693"/>
              </a:lnSpc>
            </a:pPr>
          </a:p>
          <a:p>
            <a:pPr algn="l">
              <a:lnSpc>
                <a:spcPts val="3693"/>
              </a:lnSpc>
            </a:pPr>
            <a:r>
              <a:rPr lang="en-US" sz="2638">
                <a:solidFill>
                  <a:srgbClr val="000000"/>
                </a:solidFill>
                <a:latin typeface="Lato"/>
                <a:ea typeface="Lato"/>
                <a:cs typeface="Lato"/>
                <a:sym typeface="Lato"/>
              </a:rPr>
              <a:t>   def add_expense(self, amount, category, description):</a:t>
            </a:r>
          </a:p>
          <a:p>
            <a:pPr algn="l">
              <a:lnSpc>
                <a:spcPts val="3693"/>
              </a:lnSpc>
            </a:pPr>
            <a:r>
              <a:rPr lang="en-US" sz="2638">
                <a:solidFill>
                  <a:srgbClr val="000000"/>
                </a:solidFill>
                <a:latin typeface="Lato"/>
                <a:ea typeface="Lato"/>
                <a:cs typeface="Lato"/>
                <a:sym typeface="Lato"/>
              </a:rPr>
              <a:t>       """</a:t>
            </a:r>
          </a:p>
          <a:p>
            <a:pPr algn="l">
              <a:lnSpc>
                <a:spcPts val="3693"/>
              </a:lnSpc>
            </a:pPr>
            <a:r>
              <a:rPr lang="en-US" sz="2638">
                <a:solidFill>
                  <a:srgbClr val="000000"/>
                </a:solidFill>
                <a:latin typeface="Lato"/>
                <a:ea typeface="Lato"/>
                <a:cs typeface="Lato"/>
                <a:sym typeface="Lato"/>
              </a:rPr>
              <a:t>       Adds an expense to the tracker.</a:t>
            </a:r>
          </a:p>
          <a:p>
            <a:pPr algn="l">
              <a:lnSpc>
                <a:spcPts val="3693"/>
              </a:lnSpc>
            </a:pPr>
            <a:r>
              <a:rPr lang="en-US" sz="2638">
                <a:solidFill>
                  <a:srgbClr val="000000"/>
                </a:solidFill>
                <a:latin typeface="Lato"/>
                <a:ea typeface="Lato"/>
                <a:cs typeface="Lato"/>
                <a:sym typeface="Lato"/>
              </a:rPr>
              <a:t>       :param amount: Expense amount (float).</a:t>
            </a:r>
          </a:p>
          <a:p>
            <a:pPr algn="l">
              <a:lnSpc>
                <a:spcPts val="3693"/>
              </a:lnSpc>
              <a:spcBef>
                <a:spcPct val="0"/>
              </a:spcBef>
            </a:pPr>
          </a:p>
        </p:txBody>
      </p:sp>
      <p:sp>
        <p:nvSpPr>
          <p:cNvPr name="Freeform 11" id="11"/>
          <p:cNvSpPr/>
          <p:nvPr/>
        </p:nvSpPr>
        <p:spPr>
          <a:xfrm flipH="false" flipV="false" rot="0">
            <a:off x="15367856" y="-736693"/>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sp>
        <p:nvSpPr>
          <p:cNvPr name="Freeform 12" id="12"/>
          <p:cNvSpPr/>
          <p:nvPr/>
        </p:nvSpPr>
        <p:spPr>
          <a:xfrm flipH="false" flipV="false" rot="0">
            <a:off x="16811090" y="4973763"/>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179519" y="-555151"/>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grpSp>
        <p:nvGrpSpPr>
          <p:cNvPr name="Group 3" id="3"/>
          <p:cNvGrpSpPr/>
          <p:nvPr/>
        </p:nvGrpSpPr>
        <p:grpSpPr>
          <a:xfrm rot="0">
            <a:off x="5732044" y="608870"/>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587098" y="2077739"/>
            <a:ext cx="13772819" cy="7584888"/>
            <a:chOff x="0" y="0"/>
            <a:chExt cx="3627409" cy="1997666"/>
          </a:xfrm>
        </p:grpSpPr>
        <p:sp>
          <p:nvSpPr>
            <p:cNvPr name="Freeform 7" id="7"/>
            <p:cNvSpPr/>
            <p:nvPr/>
          </p:nvSpPr>
          <p:spPr>
            <a:xfrm flipH="false" flipV="false" rot="0">
              <a:off x="0" y="0"/>
              <a:ext cx="3627409" cy="1997666"/>
            </a:xfrm>
            <a:custGeom>
              <a:avLst/>
              <a:gdLst/>
              <a:ahLst/>
              <a:cxnLst/>
              <a:rect r="r" b="b" t="t" l="l"/>
              <a:pathLst>
                <a:path h="1997666" w="3627409">
                  <a:moveTo>
                    <a:pt x="11242" y="0"/>
                  </a:moveTo>
                  <a:lnTo>
                    <a:pt x="3616167" y="0"/>
                  </a:lnTo>
                  <a:cubicBezTo>
                    <a:pt x="3619148" y="0"/>
                    <a:pt x="3622008" y="1184"/>
                    <a:pt x="3624116" y="3293"/>
                  </a:cubicBezTo>
                  <a:cubicBezTo>
                    <a:pt x="3626225" y="5401"/>
                    <a:pt x="3627409" y="8261"/>
                    <a:pt x="3627409" y="11242"/>
                  </a:cubicBezTo>
                  <a:lnTo>
                    <a:pt x="3627409" y="1986424"/>
                  </a:lnTo>
                  <a:cubicBezTo>
                    <a:pt x="3627409" y="1992632"/>
                    <a:pt x="3622376" y="1997666"/>
                    <a:pt x="3616167" y="1997666"/>
                  </a:cubicBezTo>
                  <a:lnTo>
                    <a:pt x="11242" y="1997666"/>
                  </a:lnTo>
                  <a:cubicBezTo>
                    <a:pt x="5033" y="1997666"/>
                    <a:pt x="0" y="1992632"/>
                    <a:pt x="0" y="1986424"/>
                  </a:cubicBezTo>
                  <a:lnTo>
                    <a:pt x="0" y="11242"/>
                  </a:lnTo>
                  <a:cubicBezTo>
                    <a:pt x="0" y="5033"/>
                    <a:pt x="5033" y="0"/>
                    <a:pt x="11242" y="0"/>
                  </a:cubicBezTo>
                  <a:close/>
                </a:path>
              </a:pathLst>
            </a:custGeom>
            <a:solidFill>
              <a:srgbClr val="FBF9F1"/>
            </a:solidFill>
            <a:ln w="38100" cap="sq">
              <a:solidFill>
                <a:srgbClr val="FBF9F1"/>
              </a:solidFill>
              <a:prstDash val="solid"/>
              <a:miter/>
            </a:ln>
          </p:spPr>
        </p:sp>
        <p:sp>
          <p:nvSpPr>
            <p:cNvPr name="TextBox 8" id="8"/>
            <p:cNvSpPr txBox="true"/>
            <p:nvPr/>
          </p:nvSpPr>
          <p:spPr>
            <a:xfrm>
              <a:off x="0" y="-38100"/>
              <a:ext cx="3627409" cy="2035766"/>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7046611" y="769811"/>
            <a:ext cx="4467285" cy="905510"/>
          </a:xfrm>
          <a:prstGeom prst="rect">
            <a:avLst/>
          </a:prstGeom>
        </p:spPr>
        <p:txBody>
          <a:bodyPr anchor="t" rtlCol="false" tIns="0" lIns="0" bIns="0" rIns="0">
            <a:spAutoFit/>
          </a:bodyPr>
          <a:lstStyle/>
          <a:p>
            <a:pPr algn="l">
              <a:lnSpc>
                <a:spcPts val="3640"/>
              </a:lnSpc>
            </a:pPr>
            <a:r>
              <a:rPr lang="en-US" sz="2600" b="true">
                <a:solidFill>
                  <a:srgbClr val="FBF9F1"/>
                </a:solidFill>
                <a:latin typeface="Lato Bold"/>
                <a:ea typeface="Lato Bold"/>
                <a:cs typeface="Lato Bold"/>
                <a:sym typeface="Lato Bold"/>
              </a:rPr>
              <a:t>CODE IMPLEMENTATION</a:t>
            </a:r>
          </a:p>
          <a:p>
            <a:pPr algn="l">
              <a:lnSpc>
                <a:spcPts val="3640"/>
              </a:lnSpc>
              <a:spcBef>
                <a:spcPct val="0"/>
              </a:spcBef>
            </a:pPr>
          </a:p>
        </p:txBody>
      </p:sp>
      <p:sp>
        <p:nvSpPr>
          <p:cNvPr name="TextBox 10" id="10"/>
          <p:cNvSpPr txBox="true"/>
          <p:nvPr/>
        </p:nvSpPr>
        <p:spPr>
          <a:xfrm rot="0">
            <a:off x="5732044" y="2503147"/>
            <a:ext cx="7550748" cy="7005732"/>
          </a:xfrm>
          <a:prstGeom prst="rect">
            <a:avLst/>
          </a:prstGeom>
        </p:spPr>
        <p:txBody>
          <a:bodyPr anchor="t" rtlCol="false" tIns="0" lIns="0" bIns="0" rIns="0">
            <a:spAutoFit/>
          </a:bodyPr>
          <a:lstStyle/>
          <a:p>
            <a:pPr algn="l">
              <a:lnSpc>
                <a:spcPts val="3693"/>
              </a:lnSpc>
            </a:pPr>
            <a:r>
              <a:rPr lang="en-US" sz="2638">
                <a:solidFill>
                  <a:srgbClr val="000000"/>
                </a:solidFill>
                <a:latin typeface="Lato"/>
                <a:ea typeface="Lato"/>
                <a:cs typeface="Lato"/>
                <a:sym typeface="Lato"/>
              </a:rPr>
              <a:t>:param category: Expense category (string).</a:t>
            </a:r>
          </a:p>
          <a:p>
            <a:pPr algn="l">
              <a:lnSpc>
                <a:spcPts val="3693"/>
              </a:lnSpc>
            </a:pPr>
            <a:r>
              <a:rPr lang="en-US" sz="2638">
                <a:solidFill>
                  <a:srgbClr val="000000"/>
                </a:solidFill>
                <a:latin typeface="Lato"/>
                <a:ea typeface="Lato"/>
                <a:cs typeface="Lato"/>
                <a:sym typeface="Lato"/>
              </a:rPr>
              <a:t>       :param description: Description of the expense (string).</a:t>
            </a:r>
          </a:p>
          <a:p>
            <a:pPr algn="l">
              <a:lnSpc>
                <a:spcPts val="3693"/>
              </a:lnSpc>
            </a:pPr>
            <a:r>
              <a:rPr lang="en-US" sz="2638">
                <a:solidFill>
                  <a:srgbClr val="000000"/>
                </a:solidFill>
                <a:latin typeface="Lato"/>
                <a:ea typeface="Lato"/>
                <a:cs typeface="Lato"/>
                <a:sym typeface="Lato"/>
              </a:rPr>
              <a:t>       """</a:t>
            </a:r>
          </a:p>
          <a:p>
            <a:pPr algn="l">
              <a:lnSpc>
                <a:spcPts val="3693"/>
              </a:lnSpc>
            </a:pPr>
            <a:r>
              <a:rPr lang="en-US" sz="2638">
                <a:solidFill>
                  <a:srgbClr val="000000"/>
                </a:solidFill>
                <a:latin typeface="Lato"/>
                <a:ea typeface="Lato"/>
                <a:cs typeface="Lato"/>
                <a:sym typeface="Lato"/>
              </a:rPr>
              <a:t>       expense = {</a:t>
            </a:r>
          </a:p>
          <a:p>
            <a:pPr algn="l">
              <a:lnSpc>
                <a:spcPts val="3693"/>
              </a:lnSpc>
            </a:pPr>
            <a:r>
              <a:rPr lang="en-US" sz="2638">
                <a:solidFill>
                  <a:srgbClr val="000000"/>
                </a:solidFill>
                <a:latin typeface="Lato"/>
                <a:ea typeface="Lato"/>
                <a:cs typeface="Lato"/>
                <a:sym typeface="Lato"/>
              </a:rPr>
              <a:t>           "amount": amount,</a:t>
            </a:r>
          </a:p>
          <a:p>
            <a:pPr algn="l">
              <a:lnSpc>
                <a:spcPts val="3693"/>
              </a:lnSpc>
            </a:pPr>
            <a:r>
              <a:rPr lang="en-US" sz="2638">
                <a:solidFill>
                  <a:srgbClr val="000000"/>
                </a:solidFill>
                <a:latin typeface="Lato"/>
                <a:ea typeface="Lato"/>
                <a:cs typeface="Lato"/>
                <a:sym typeface="Lato"/>
              </a:rPr>
              <a:t>           "category": category,</a:t>
            </a:r>
          </a:p>
          <a:p>
            <a:pPr algn="l">
              <a:lnSpc>
                <a:spcPts val="3693"/>
              </a:lnSpc>
            </a:pPr>
            <a:r>
              <a:rPr lang="en-US" sz="2638">
                <a:solidFill>
                  <a:srgbClr val="000000"/>
                </a:solidFill>
                <a:latin typeface="Lato"/>
                <a:ea typeface="Lato"/>
                <a:cs typeface="Lato"/>
                <a:sym typeface="Lato"/>
              </a:rPr>
              <a:t>           "description": description,</a:t>
            </a:r>
          </a:p>
          <a:p>
            <a:pPr algn="l">
              <a:lnSpc>
                <a:spcPts val="3693"/>
              </a:lnSpc>
            </a:pPr>
            <a:r>
              <a:rPr lang="en-US" sz="2638">
                <a:solidFill>
                  <a:srgbClr val="000000"/>
                </a:solidFill>
                <a:latin typeface="Lato"/>
                <a:ea typeface="Lato"/>
                <a:cs typeface="Lato"/>
                <a:sym typeface="Lato"/>
              </a:rPr>
              <a:t>           "date": datetime.datetime.now().strftime("%Y-%m-%d")</a:t>
            </a:r>
          </a:p>
          <a:p>
            <a:pPr algn="l">
              <a:lnSpc>
                <a:spcPts val="3693"/>
              </a:lnSpc>
            </a:pPr>
            <a:r>
              <a:rPr lang="en-US" sz="2638">
                <a:solidFill>
                  <a:srgbClr val="000000"/>
                </a:solidFill>
                <a:latin typeface="Lato"/>
                <a:ea typeface="Lato"/>
                <a:cs typeface="Lato"/>
                <a:sym typeface="Lato"/>
              </a:rPr>
              <a:t>       }</a:t>
            </a:r>
          </a:p>
          <a:p>
            <a:pPr algn="l">
              <a:lnSpc>
                <a:spcPts val="3693"/>
              </a:lnSpc>
            </a:pPr>
            <a:r>
              <a:rPr lang="en-US" sz="2638">
                <a:solidFill>
                  <a:srgbClr val="000000"/>
                </a:solidFill>
                <a:latin typeface="Lato"/>
                <a:ea typeface="Lato"/>
                <a:cs typeface="Lato"/>
                <a:sym typeface="Lato"/>
              </a:rPr>
              <a:t>       self.expenses.append(expense)</a:t>
            </a:r>
          </a:p>
          <a:p>
            <a:pPr algn="l">
              <a:lnSpc>
                <a:spcPts val="3693"/>
              </a:lnSpc>
            </a:pPr>
            <a:r>
              <a:rPr lang="en-US" sz="2638">
                <a:solidFill>
                  <a:srgbClr val="000000"/>
                </a:solidFill>
                <a:latin typeface="Lato"/>
                <a:ea typeface="Lato"/>
                <a:cs typeface="Lato"/>
                <a:sym typeface="Lato"/>
              </a:rPr>
              <a:t>       print(f"Expense added: {description} - ${amount} ({category})")</a:t>
            </a:r>
          </a:p>
          <a:p>
            <a:pPr algn="l">
              <a:lnSpc>
                <a:spcPts val="3693"/>
              </a:lnSpc>
              <a:spcBef>
                <a:spcPct val="0"/>
              </a:spcBef>
            </a:pPr>
          </a:p>
        </p:txBody>
      </p:sp>
      <p:sp>
        <p:nvSpPr>
          <p:cNvPr name="Freeform 11" id="11"/>
          <p:cNvSpPr/>
          <p:nvPr/>
        </p:nvSpPr>
        <p:spPr>
          <a:xfrm flipH="false" flipV="false" rot="0">
            <a:off x="15367856" y="-736693"/>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sp>
        <p:nvSpPr>
          <p:cNvPr name="Freeform 12" id="12"/>
          <p:cNvSpPr/>
          <p:nvPr/>
        </p:nvSpPr>
        <p:spPr>
          <a:xfrm flipH="false" flipV="false" rot="0">
            <a:off x="16811090" y="4973763"/>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179519" y="-555151"/>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grpSp>
        <p:nvGrpSpPr>
          <p:cNvPr name="Group 3" id="3"/>
          <p:cNvGrpSpPr/>
          <p:nvPr/>
        </p:nvGrpSpPr>
        <p:grpSpPr>
          <a:xfrm rot="0">
            <a:off x="5732044" y="608870"/>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587098" y="2077739"/>
            <a:ext cx="13772819" cy="7584888"/>
            <a:chOff x="0" y="0"/>
            <a:chExt cx="3627409" cy="1997666"/>
          </a:xfrm>
        </p:grpSpPr>
        <p:sp>
          <p:nvSpPr>
            <p:cNvPr name="Freeform 7" id="7"/>
            <p:cNvSpPr/>
            <p:nvPr/>
          </p:nvSpPr>
          <p:spPr>
            <a:xfrm flipH="false" flipV="false" rot="0">
              <a:off x="0" y="0"/>
              <a:ext cx="3627409" cy="1997666"/>
            </a:xfrm>
            <a:custGeom>
              <a:avLst/>
              <a:gdLst/>
              <a:ahLst/>
              <a:cxnLst/>
              <a:rect r="r" b="b" t="t" l="l"/>
              <a:pathLst>
                <a:path h="1997666" w="3627409">
                  <a:moveTo>
                    <a:pt x="11242" y="0"/>
                  </a:moveTo>
                  <a:lnTo>
                    <a:pt x="3616167" y="0"/>
                  </a:lnTo>
                  <a:cubicBezTo>
                    <a:pt x="3619148" y="0"/>
                    <a:pt x="3622008" y="1184"/>
                    <a:pt x="3624116" y="3293"/>
                  </a:cubicBezTo>
                  <a:cubicBezTo>
                    <a:pt x="3626225" y="5401"/>
                    <a:pt x="3627409" y="8261"/>
                    <a:pt x="3627409" y="11242"/>
                  </a:cubicBezTo>
                  <a:lnTo>
                    <a:pt x="3627409" y="1986424"/>
                  </a:lnTo>
                  <a:cubicBezTo>
                    <a:pt x="3627409" y="1992632"/>
                    <a:pt x="3622376" y="1997666"/>
                    <a:pt x="3616167" y="1997666"/>
                  </a:cubicBezTo>
                  <a:lnTo>
                    <a:pt x="11242" y="1997666"/>
                  </a:lnTo>
                  <a:cubicBezTo>
                    <a:pt x="5033" y="1997666"/>
                    <a:pt x="0" y="1992632"/>
                    <a:pt x="0" y="1986424"/>
                  </a:cubicBezTo>
                  <a:lnTo>
                    <a:pt x="0" y="11242"/>
                  </a:lnTo>
                  <a:cubicBezTo>
                    <a:pt x="0" y="5033"/>
                    <a:pt x="5033" y="0"/>
                    <a:pt x="11242" y="0"/>
                  </a:cubicBezTo>
                  <a:close/>
                </a:path>
              </a:pathLst>
            </a:custGeom>
            <a:solidFill>
              <a:srgbClr val="FBF9F1"/>
            </a:solidFill>
            <a:ln w="38100" cap="sq">
              <a:solidFill>
                <a:srgbClr val="FBF9F1"/>
              </a:solidFill>
              <a:prstDash val="solid"/>
              <a:miter/>
            </a:ln>
          </p:spPr>
        </p:sp>
        <p:sp>
          <p:nvSpPr>
            <p:cNvPr name="TextBox 8" id="8"/>
            <p:cNvSpPr txBox="true"/>
            <p:nvPr/>
          </p:nvSpPr>
          <p:spPr>
            <a:xfrm>
              <a:off x="0" y="-38100"/>
              <a:ext cx="3627409" cy="2035766"/>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7046611" y="769811"/>
            <a:ext cx="4467285" cy="905510"/>
          </a:xfrm>
          <a:prstGeom prst="rect">
            <a:avLst/>
          </a:prstGeom>
        </p:spPr>
        <p:txBody>
          <a:bodyPr anchor="t" rtlCol="false" tIns="0" lIns="0" bIns="0" rIns="0">
            <a:spAutoFit/>
          </a:bodyPr>
          <a:lstStyle/>
          <a:p>
            <a:pPr algn="l">
              <a:lnSpc>
                <a:spcPts val="3640"/>
              </a:lnSpc>
            </a:pPr>
            <a:r>
              <a:rPr lang="en-US" sz="2600" b="true">
                <a:solidFill>
                  <a:srgbClr val="FBF9F1"/>
                </a:solidFill>
                <a:latin typeface="Lato Bold"/>
                <a:ea typeface="Lato Bold"/>
                <a:cs typeface="Lato Bold"/>
                <a:sym typeface="Lato Bold"/>
              </a:rPr>
              <a:t>CODE IMPLEMENTATION</a:t>
            </a:r>
          </a:p>
          <a:p>
            <a:pPr algn="l">
              <a:lnSpc>
                <a:spcPts val="3640"/>
              </a:lnSpc>
              <a:spcBef>
                <a:spcPct val="0"/>
              </a:spcBef>
            </a:pPr>
          </a:p>
        </p:txBody>
      </p:sp>
      <p:sp>
        <p:nvSpPr>
          <p:cNvPr name="TextBox 10" id="10"/>
          <p:cNvSpPr txBox="true"/>
          <p:nvPr/>
        </p:nvSpPr>
        <p:spPr>
          <a:xfrm rot="0">
            <a:off x="5732044" y="2503147"/>
            <a:ext cx="7550748" cy="5600707"/>
          </a:xfrm>
          <a:prstGeom prst="rect">
            <a:avLst/>
          </a:prstGeom>
        </p:spPr>
        <p:txBody>
          <a:bodyPr anchor="t" rtlCol="false" tIns="0" lIns="0" bIns="0" rIns="0">
            <a:spAutoFit/>
          </a:bodyPr>
          <a:lstStyle/>
          <a:p>
            <a:pPr algn="l">
              <a:lnSpc>
                <a:spcPts val="3693"/>
              </a:lnSpc>
            </a:pPr>
          </a:p>
          <a:p>
            <a:pPr algn="l">
              <a:lnSpc>
                <a:spcPts val="3693"/>
              </a:lnSpc>
            </a:pPr>
            <a:r>
              <a:rPr lang="en-US" sz="2638">
                <a:solidFill>
                  <a:srgbClr val="000000"/>
                </a:solidFill>
                <a:latin typeface="Lato"/>
                <a:ea typeface="Lato"/>
                <a:cs typeface="Lato"/>
                <a:sym typeface="Lato"/>
              </a:rPr>
              <a:t>   def view_expenses(self):</a:t>
            </a:r>
          </a:p>
          <a:p>
            <a:pPr algn="l">
              <a:lnSpc>
                <a:spcPts val="3693"/>
              </a:lnSpc>
            </a:pPr>
            <a:r>
              <a:rPr lang="en-US" sz="2638">
                <a:solidFill>
                  <a:srgbClr val="000000"/>
                </a:solidFill>
                <a:latin typeface="Lato"/>
                <a:ea typeface="Lato"/>
                <a:cs typeface="Lato"/>
                <a:sym typeface="Lato"/>
              </a:rPr>
              <a:t>       """Displays the list of all recorded expenses."""</a:t>
            </a:r>
          </a:p>
          <a:p>
            <a:pPr algn="l">
              <a:lnSpc>
                <a:spcPts val="3693"/>
              </a:lnSpc>
            </a:pPr>
            <a:r>
              <a:rPr lang="en-US" sz="2638">
                <a:solidFill>
                  <a:srgbClr val="000000"/>
                </a:solidFill>
                <a:latin typeface="Lato"/>
                <a:ea typeface="Lato"/>
                <a:cs typeface="Lato"/>
                <a:sym typeface="Lato"/>
              </a:rPr>
              <a:t>       if not self.expenses:</a:t>
            </a:r>
          </a:p>
          <a:p>
            <a:pPr algn="l">
              <a:lnSpc>
                <a:spcPts val="3693"/>
              </a:lnSpc>
            </a:pPr>
            <a:r>
              <a:rPr lang="en-US" sz="2638">
                <a:solidFill>
                  <a:srgbClr val="000000"/>
                </a:solidFill>
                <a:latin typeface="Lato"/>
                <a:ea typeface="Lato"/>
                <a:cs typeface="Lato"/>
                <a:sym typeface="Lato"/>
              </a:rPr>
              <a:t>           print("No expenses recorded.")</a:t>
            </a:r>
          </a:p>
          <a:p>
            <a:pPr algn="l">
              <a:lnSpc>
                <a:spcPts val="3693"/>
              </a:lnSpc>
            </a:pPr>
            <a:r>
              <a:rPr lang="en-US" sz="2638">
                <a:solidFill>
                  <a:srgbClr val="000000"/>
                </a:solidFill>
                <a:latin typeface="Lato"/>
                <a:ea typeface="Lato"/>
                <a:cs typeface="Lato"/>
                <a:sym typeface="Lato"/>
              </a:rPr>
              <a:t>           return</a:t>
            </a:r>
          </a:p>
          <a:p>
            <a:pPr algn="l">
              <a:lnSpc>
                <a:spcPts val="3693"/>
              </a:lnSpc>
            </a:pPr>
            <a:r>
              <a:rPr lang="en-US" sz="2638">
                <a:solidFill>
                  <a:srgbClr val="000000"/>
                </a:solidFill>
                <a:latin typeface="Lato"/>
                <a:ea typeface="Lato"/>
                <a:cs typeface="Lato"/>
                <a:sym typeface="Lato"/>
              </a:rPr>
              <a:t>       print("\nExpense History:")</a:t>
            </a:r>
          </a:p>
          <a:p>
            <a:pPr algn="l">
              <a:lnSpc>
                <a:spcPts val="3693"/>
              </a:lnSpc>
            </a:pPr>
            <a:r>
              <a:rPr lang="en-US" sz="2638">
                <a:solidFill>
                  <a:srgbClr val="000000"/>
                </a:solidFill>
                <a:latin typeface="Lato"/>
                <a:ea typeface="Lato"/>
                <a:cs typeface="Lato"/>
                <a:sym typeface="Lato"/>
              </a:rPr>
              <a:t>       for i, expense in enumerate(self.expenses, 1):</a:t>
            </a:r>
          </a:p>
          <a:p>
            <a:pPr algn="l">
              <a:lnSpc>
                <a:spcPts val="3693"/>
              </a:lnSpc>
            </a:pPr>
            <a:r>
              <a:rPr lang="en-US" sz="2638">
                <a:solidFill>
                  <a:srgbClr val="000000"/>
                </a:solidFill>
                <a:latin typeface="Lato"/>
                <a:ea typeface="Lato"/>
                <a:cs typeface="Lato"/>
                <a:sym typeface="Lato"/>
              </a:rPr>
              <a:t>           print(f"{i}. {expense['date']} - {expense['description']} - ${expense['amount']} ({expense['category']})")</a:t>
            </a:r>
          </a:p>
          <a:p>
            <a:pPr algn="l">
              <a:lnSpc>
                <a:spcPts val="3693"/>
              </a:lnSpc>
              <a:spcBef>
                <a:spcPct val="0"/>
              </a:spcBef>
            </a:pPr>
          </a:p>
        </p:txBody>
      </p:sp>
      <p:sp>
        <p:nvSpPr>
          <p:cNvPr name="Freeform 11" id="11"/>
          <p:cNvSpPr/>
          <p:nvPr/>
        </p:nvSpPr>
        <p:spPr>
          <a:xfrm flipH="false" flipV="false" rot="0">
            <a:off x="15367856" y="-736693"/>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sp>
        <p:nvSpPr>
          <p:cNvPr name="Freeform 12" id="12"/>
          <p:cNvSpPr/>
          <p:nvPr/>
        </p:nvSpPr>
        <p:spPr>
          <a:xfrm flipH="false" flipV="false" rot="0">
            <a:off x="16811090" y="4973763"/>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179519" y="-555151"/>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grpSp>
        <p:nvGrpSpPr>
          <p:cNvPr name="Group 3" id="3"/>
          <p:cNvGrpSpPr/>
          <p:nvPr/>
        </p:nvGrpSpPr>
        <p:grpSpPr>
          <a:xfrm rot="0">
            <a:off x="5732044" y="608870"/>
            <a:ext cx="6823913" cy="839660"/>
            <a:chOff x="0" y="0"/>
            <a:chExt cx="1797245" cy="221145"/>
          </a:xfrm>
        </p:grpSpPr>
        <p:sp>
          <p:nvSpPr>
            <p:cNvPr name="Freeform 4" id="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587098" y="2077739"/>
            <a:ext cx="13772819" cy="7584888"/>
            <a:chOff x="0" y="0"/>
            <a:chExt cx="3627409" cy="1997666"/>
          </a:xfrm>
        </p:grpSpPr>
        <p:sp>
          <p:nvSpPr>
            <p:cNvPr name="Freeform 7" id="7"/>
            <p:cNvSpPr/>
            <p:nvPr/>
          </p:nvSpPr>
          <p:spPr>
            <a:xfrm flipH="false" flipV="false" rot="0">
              <a:off x="0" y="0"/>
              <a:ext cx="3627409" cy="1997666"/>
            </a:xfrm>
            <a:custGeom>
              <a:avLst/>
              <a:gdLst/>
              <a:ahLst/>
              <a:cxnLst/>
              <a:rect r="r" b="b" t="t" l="l"/>
              <a:pathLst>
                <a:path h="1997666" w="3627409">
                  <a:moveTo>
                    <a:pt x="11242" y="0"/>
                  </a:moveTo>
                  <a:lnTo>
                    <a:pt x="3616167" y="0"/>
                  </a:lnTo>
                  <a:cubicBezTo>
                    <a:pt x="3619148" y="0"/>
                    <a:pt x="3622008" y="1184"/>
                    <a:pt x="3624116" y="3293"/>
                  </a:cubicBezTo>
                  <a:cubicBezTo>
                    <a:pt x="3626225" y="5401"/>
                    <a:pt x="3627409" y="8261"/>
                    <a:pt x="3627409" y="11242"/>
                  </a:cubicBezTo>
                  <a:lnTo>
                    <a:pt x="3627409" y="1986424"/>
                  </a:lnTo>
                  <a:cubicBezTo>
                    <a:pt x="3627409" y="1992632"/>
                    <a:pt x="3622376" y="1997666"/>
                    <a:pt x="3616167" y="1997666"/>
                  </a:cubicBezTo>
                  <a:lnTo>
                    <a:pt x="11242" y="1997666"/>
                  </a:lnTo>
                  <a:cubicBezTo>
                    <a:pt x="5033" y="1997666"/>
                    <a:pt x="0" y="1992632"/>
                    <a:pt x="0" y="1986424"/>
                  </a:cubicBezTo>
                  <a:lnTo>
                    <a:pt x="0" y="11242"/>
                  </a:lnTo>
                  <a:cubicBezTo>
                    <a:pt x="0" y="5033"/>
                    <a:pt x="5033" y="0"/>
                    <a:pt x="11242" y="0"/>
                  </a:cubicBezTo>
                  <a:close/>
                </a:path>
              </a:pathLst>
            </a:custGeom>
            <a:solidFill>
              <a:srgbClr val="FBF9F1"/>
            </a:solidFill>
            <a:ln w="38100" cap="sq">
              <a:solidFill>
                <a:srgbClr val="FBF9F1"/>
              </a:solidFill>
              <a:prstDash val="solid"/>
              <a:miter/>
            </a:ln>
          </p:spPr>
        </p:sp>
        <p:sp>
          <p:nvSpPr>
            <p:cNvPr name="TextBox 8" id="8"/>
            <p:cNvSpPr txBox="true"/>
            <p:nvPr/>
          </p:nvSpPr>
          <p:spPr>
            <a:xfrm>
              <a:off x="0" y="-38100"/>
              <a:ext cx="3627409" cy="2035766"/>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7046611" y="769811"/>
            <a:ext cx="4467285" cy="905510"/>
          </a:xfrm>
          <a:prstGeom prst="rect">
            <a:avLst/>
          </a:prstGeom>
        </p:spPr>
        <p:txBody>
          <a:bodyPr anchor="t" rtlCol="false" tIns="0" lIns="0" bIns="0" rIns="0">
            <a:spAutoFit/>
          </a:bodyPr>
          <a:lstStyle/>
          <a:p>
            <a:pPr algn="l">
              <a:lnSpc>
                <a:spcPts val="3640"/>
              </a:lnSpc>
            </a:pPr>
            <a:r>
              <a:rPr lang="en-US" sz="2600" b="true">
                <a:solidFill>
                  <a:srgbClr val="FBF9F1"/>
                </a:solidFill>
                <a:latin typeface="Lato Bold"/>
                <a:ea typeface="Lato Bold"/>
                <a:cs typeface="Lato Bold"/>
                <a:sym typeface="Lato Bold"/>
              </a:rPr>
              <a:t>CODE IMPLEMENTATION</a:t>
            </a:r>
          </a:p>
          <a:p>
            <a:pPr algn="l">
              <a:lnSpc>
                <a:spcPts val="3640"/>
              </a:lnSpc>
              <a:spcBef>
                <a:spcPct val="0"/>
              </a:spcBef>
            </a:pPr>
          </a:p>
        </p:txBody>
      </p:sp>
      <p:sp>
        <p:nvSpPr>
          <p:cNvPr name="TextBox 10" id="10"/>
          <p:cNvSpPr txBox="true"/>
          <p:nvPr/>
        </p:nvSpPr>
        <p:spPr>
          <a:xfrm rot="0">
            <a:off x="5436829" y="3000283"/>
            <a:ext cx="8581338" cy="5303635"/>
          </a:xfrm>
          <a:prstGeom prst="rect">
            <a:avLst/>
          </a:prstGeom>
        </p:spPr>
        <p:txBody>
          <a:bodyPr anchor="t" rtlCol="false" tIns="0" lIns="0" bIns="0" rIns="0">
            <a:spAutoFit/>
          </a:bodyPr>
          <a:lstStyle/>
          <a:p>
            <a:pPr algn="l">
              <a:lnSpc>
                <a:spcPts val="4197"/>
              </a:lnSpc>
            </a:pPr>
            <a:r>
              <a:rPr lang="en-US" sz="2998">
                <a:solidFill>
                  <a:srgbClr val="000000"/>
                </a:solidFill>
                <a:latin typeface="Lato"/>
                <a:ea typeface="Lato"/>
                <a:cs typeface="Lato"/>
                <a:sym typeface="Lato"/>
              </a:rPr>
              <a:t>def generate_summary(self):</a:t>
            </a:r>
          </a:p>
          <a:p>
            <a:pPr algn="l">
              <a:lnSpc>
                <a:spcPts val="4197"/>
              </a:lnSpc>
            </a:pPr>
            <a:r>
              <a:rPr lang="en-US" sz="2998">
                <a:solidFill>
                  <a:srgbClr val="000000"/>
                </a:solidFill>
                <a:latin typeface="Lato"/>
                <a:ea typeface="Lato"/>
                <a:cs typeface="Lato"/>
                <a:sym typeface="Lato"/>
              </a:rPr>
              <a:t>       """Generates a summary report of expenses by category."""</a:t>
            </a:r>
          </a:p>
          <a:p>
            <a:pPr algn="l">
              <a:lnSpc>
                <a:spcPts val="4197"/>
              </a:lnSpc>
            </a:pPr>
            <a:r>
              <a:rPr lang="en-US" sz="2998">
                <a:solidFill>
                  <a:srgbClr val="000000"/>
                </a:solidFill>
                <a:latin typeface="Lato"/>
                <a:ea typeface="Lato"/>
                <a:cs typeface="Lato"/>
                <a:sym typeface="Lato"/>
              </a:rPr>
              <a:t>       summary = defaultdict(float)</a:t>
            </a:r>
          </a:p>
          <a:p>
            <a:pPr algn="l">
              <a:lnSpc>
                <a:spcPts val="4197"/>
              </a:lnSpc>
            </a:pPr>
            <a:r>
              <a:rPr lang="en-US" sz="2998">
                <a:solidFill>
                  <a:srgbClr val="000000"/>
                </a:solidFill>
                <a:latin typeface="Lato"/>
                <a:ea typeface="Lato"/>
                <a:cs typeface="Lato"/>
                <a:sym typeface="Lato"/>
              </a:rPr>
              <a:t>       for expense in self.expenses:</a:t>
            </a:r>
          </a:p>
          <a:p>
            <a:pPr algn="l">
              <a:lnSpc>
                <a:spcPts val="4197"/>
              </a:lnSpc>
            </a:pPr>
            <a:r>
              <a:rPr lang="en-US" sz="2998">
                <a:solidFill>
                  <a:srgbClr val="000000"/>
                </a:solidFill>
                <a:latin typeface="Lato"/>
                <a:ea typeface="Lato"/>
                <a:cs typeface="Lato"/>
                <a:sym typeface="Lato"/>
              </a:rPr>
              <a:t>           summary[expense['category']] += expense['amount']</a:t>
            </a:r>
          </a:p>
          <a:p>
            <a:pPr algn="l">
              <a:lnSpc>
                <a:spcPts val="4197"/>
              </a:lnSpc>
            </a:pPr>
            <a:r>
              <a:rPr lang="en-US" sz="2998">
                <a:solidFill>
                  <a:srgbClr val="000000"/>
                </a:solidFill>
                <a:latin typeface="Lato"/>
                <a:ea typeface="Lato"/>
                <a:cs typeface="Lato"/>
                <a:sym typeface="Lato"/>
              </a:rPr>
              <a:t>       print("\nExpense Summary:")</a:t>
            </a:r>
          </a:p>
          <a:p>
            <a:pPr algn="l">
              <a:lnSpc>
                <a:spcPts val="4197"/>
              </a:lnSpc>
            </a:pPr>
            <a:r>
              <a:rPr lang="en-US" sz="2998">
                <a:solidFill>
                  <a:srgbClr val="000000"/>
                </a:solidFill>
                <a:latin typeface="Lato"/>
                <a:ea typeface="Lato"/>
                <a:cs typeface="Lato"/>
                <a:sym typeface="Lato"/>
              </a:rPr>
              <a:t>       for category, total in summary.items():</a:t>
            </a:r>
          </a:p>
          <a:p>
            <a:pPr algn="l">
              <a:lnSpc>
                <a:spcPts val="4197"/>
              </a:lnSpc>
              <a:spcBef>
                <a:spcPct val="0"/>
              </a:spcBef>
            </a:pPr>
            <a:r>
              <a:rPr lang="en-US" sz="2998">
                <a:solidFill>
                  <a:srgbClr val="000000"/>
                </a:solidFill>
                <a:latin typeface="Lato"/>
                <a:ea typeface="Lato"/>
                <a:cs typeface="Lato"/>
                <a:sym typeface="Lato"/>
              </a:rPr>
              <a:t>print(f"{category}: ${total:.2f}")</a:t>
            </a:r>
          </a:p>
        </p:txBody>
      </p:sp>
      <p:sp>
        <p:nvSpPr>
          <p:cNvPr name="Freeform 11" id="11"/>
          <p:cNvSpPr/>
          <p:nvPr/>
        </p:nvSpPr>
        <p:spPr>
          <a:xfrm flipH="false" flipV="false" rot="0">
            <a:off x="15367856" y="-736693"/>
            <a:ext cx="4948288" cy="3612584"/>
          </a:xfrm>
          <a:custGeom>
            <a:avLst/>
            <a:gdLst/>
            <a:ahLst/>
            <a:cxnLst/>
            <a:rect r="r" b="b" t="t" l="l"/>
            <a:pathLst>
              <a:path h="3612584" w="4948288">
                <a:moveTo>
                  <a:pt x="0" y="0"/>
                </a:moveTo>
                <a:lnTo>
                  <a:pt x="4948288" y="0"/>
                </a:lnTo>
                <a:lnTo>
                  <a:pt x="4948288" y="3612584"/>
                </a:lnTo>
                <a:lnTo>
                  <a:pt x="0" y="3612584"/>
                </a:lnTo>
                <a:lnTo>
                  <a:pt x="0" y="0"/>
                </a:lnTo>
                <a:close/>
              </a:path>
            </a:pathLst>
          </a:custGeom>
          <a:blipFill>
            <a:blip r:embed="rId2"/>
            <a:stretch>
              <a:fillRect l="-523" t="0" r="-523" b="0"/>
            </a:stretch>
          </a:blipFill>
        </p:spPr>
      </p:sp>
      <p:sp>
        <p:nvSpPr>
          <p:cNvPr name="Freeform 12" id="12"/>
          <p:cNvSpPr/>
          <p:nvPr/>
        </p:nvSpPr>
        <p:spPr>
          <a:xfrm flipH="false" flipV="false" rot="0">
            <a:off x="16811090" y="4973763"/>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DAGc6tx_oLw</dc:identifier>
  <dcterms:modified xsi:type="dcterms:W3CDTF">2011-08-01T06:04:30Z</dcterms:modified>
  <cp:revision>1</cp:revision>
  <dc:title>Exploring and Implementing a Modern Programming Language</dc:title>
</cp:coreProperties>
</file>

<file path=docProps/thumbnail.jpeg>
</file>